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1590" r:id="rId2"/>
    <p:sldId id="259" r:id="rId3"/>
    <p:sldId id="260" r:id="rId4"/>
    <p:sldId id="261" r:id="rId5"/>
    <p:sldId id="262" r:id="rId6"/>
    <p:sldId id="264" r:id="rId7"/>
    <p:sldId id="257" r:id="rId8"/>
    <p:sldId id="1595" r:id="rId9"/>
    <p:sldId id="263" r:id="rId10"/>
    <p:sldId id="1591" r:id="rId11"/>
    <p:sldId id="302" r:id="rId12"/>
    <p:sldId id="159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6" r:id="rId34"/>
    <p:sldId id="1593" r:id="rId35"/>
    <p:sldId id="1594" r:id="rId36"/>
    <p:sldId id="284" r:id="rId37"/>
    <p:sldId id="287" r:id="rId38"/>
    <p:sldId id="288" r:id="rId39"/>
    <p:sldId id="292" r:id="rId40"/>
    <p:sldId id="293" r:id="rId41"/>
    <p:sldId id="294" r:id="rId42"/>
    <p:sldId id="295" r:id="rId43"/>
    <p:sldId id="296" r:id="rId44"/>
    <p:sldId id="297" r:id="rId45"/>
    <p:sldId id="289" r:id="rId46"/>
    <p:sldId id="290" r:id="rId47"/>
    <p:sldId id="291" r:id="rId48"/>
    <p:sldId id="298" r:id="rId49"/>
    <p:sldId id="299" r:id="rId50"/>
    <p:sldId id="300" r:id="rId51"/>
    <p:sldId id="301" r:id="rId52"/>
  </p:sldIdLst>
  <p:sldSz cx="9144000" cy="5143500" type="screen16x9"/>
  <p:notesSz cx="9144000" cy="5143500"/>
  <p:embeddedFontLst>
    <p:embeddedFont>
      <p:font typeface="Cambria Math" panose="02040503050406030204" pitchFamily="18" charset="0"/>
      <p:regular r:id="rId55"/>
    </p:embeddedFont>
    <p:embeddedFont>
      <p:font typeface="Helvetica Neue" charset="0"/>
      <p:regular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Vazir" panose="020B0603030804020204" pitchFamily="34" charset="-78"/>
      <p:regular r:id="rId61"/>
      <p:bold r:id="rId62"/>
    </p:embeddedFont>
  </p:embeddedFontLst>
  <p:custDataLst>
    <p:tags r:id="rId63"/>
  </p:custDataLst>
  <p:defaultTextStyle>
    <a:defPPr>
      <a:defRPr lang="ru-RU"/>
    </a:defPPr>
    <a:lvl1pPr marL="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  <a:ea typeface="Calibri" pitchFamily="34" charset="0"/>
      </a:defRPr>
    </a:lvl1pPr>
    <a:lvl2pPr marL="4572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  <a:ea typeface="Calibri" pitchFamily="34" charset="0"/>
      </a:defRPr>
    </a:lvl2pPr>
    <a:lvl3pPr marL="9144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  <a:ea typeface="Calibri" pitchFamily="34" charset="0"/>
      </a:defRPr>
    </a:lvl3pPr>
    <a:lvl4pPr marL="13716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  <a:ea typeface="Calibri" pitchFamily="34" charset="0"/>
      </a:defRPr>
    </a:lvl4pPr>
    <a:lvl5pPr marL="1828800" indent="0" algn="l" defTabSz="914400" rtl="0" eaLnBrk="0" fontAlgn="base" hangingPunct="0">
      <a:lnSpc>
        <a:spcPct val="100000"/>
      </a:lnSpc>
      <a:spcBef>
        <a:spcPct val="0"/>
      </a:spcBef>
      <a:spcAft>
        <a:spcPct val="0"/>
      </a:spcAft>
      <a:buClrTx/>
      <a:buSzTx/>
      <a:buFontTx/>
      <a:buNone/>
      <a:defRPr kumimoji="0" sz="1800" b="0" i="0" u="none" baseline="0">
        <a:solidFill>
          <a:schemeClr val="tx1"/>
        </a:solidFill>
        <a:effectLst/>
        <a:latin typeface="Calibri" pitchFamily="34" charset="0"/>
        <a:ea typeface="Calibri" pitchFamily="34" charset="0"/>
      </a:defRPr>
    </a:lvl5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FFFFFF"/>
    <a:srgbClr val="3D10FC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6638-1566-4323-AE85-2646E051AA40}" v="59" dt="2023-11-12T07:10:41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7797" autoAdjust="0"/>
  </p:normalViewPr>
  <p:slideViewPr>
    <p:cSldViewPr>
      <p:cViewPr varScale="1">
        <p:scale>
          <a:sx n="94" d="100"/>
          <a:sy n="94" d="100"/>
        </p:scale>
        <p:origin x="1614" y="84"/>
      </p:cViewPr>
      <p:guideLst/>
    </p:cSldViewPr>
  </p:slideViewPr>
  <p:outlineViewPr>
    <p:cViewPr>
      <p:scale>
        <a:sx n="25" d="100"/>
        <a:sy n="25" d="100"/>
      </p:scale>
      <p:origin x="0" y="-126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0" d="100"/>
          <a:sy n="10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tags" Target="tags/tag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el Sogukkanli" userId="033be79f8a08810b" providerId="LiveId" clId="{E3E76638-1566-4323-AE85-2646E051AA40}"/>
    <pc:docChg chg="undo custSel addSld modSld">
      <pc:chgData name="Sibel Sogukkanli" userId="033be79f8a08810b" providerId="LiveId" clId="{E3E76638-1566-4323-AE85-2646E051AA40}" dt="2023-11-12T07:10:41.891" v="472"/>
      <pc:docMkLst>
        <pc:docMk/>
      </pc:docMkLst>
      <pc:sldChg chg="modSp mod">
        <pc:chgData name="Sibel Sogukkanli" userId="033be79f8a08810b" providerId="LiveId" clId="{E3E76638-1566-4323-AE85-2646E051AA40}" dt="2023-11-07T08:45:57.497" v="9" actId="20577"/>
        <pc:sldMkLst>
          <pc:docMk/>
          <pc:sldMk cId="0" sldId="263"/>
        </pc:sldMkLst>
        <pc:spChg chg="mod">
          <ac:chgData name="Sibel Sogukkanli" userId="033be79f8a08810b" providerId="LiveId" clId="{E3E76638-1566-4323-AE85-2646E051AA40}" dt="2023-11-07T08:45:57.497" v="9" actId="20577"/>
          <ac:spMkLst>
            <pc:docMk/>
            <pc:sldMk cId="0" sldId="263"/>
            <ac:spMk id="11269" creationId="{00000000-0000-0000-0000-000000000000}"/>
          </ac:spMkLst>
        </pc:spChg>
      </pc:sldChg>
      <pc:sldChg chg="modSp mod">
        <pc:chgData name="Sibel Sogukkanli" userId="033be79f8a08810b" providerId="LiveId" clId="{E3E76638-1566-4323-AE85-2646E051AA40}" dt="2023-11-07T08:48:40.690" v="24" actId="20577"/>
        <pc:sldMkLst>
          <pc:docMk/>
          <pc:sldMk cId="0" sldId="264"/>
        </pc:sldMkLst>
        <pc:spChg chg="mod">
          <ac:chgData name="Sibel Sogukkanli" userId="033be79f8a08810b" providerId="LiveId" clId="{E3E76638-1566-4323-AE85-2646E051AA40}" dt="2023-11-07T08:48:40.690" v="24" actId="20577"/>
          <ac:spMkLst>
            <pc:docMk/>
            <pc:sldMk cId="0" sldId="264"/>
            <ac:spMk id="12295" creationId="{00000000-0000-0000-0000-000000000000}"/>
          </ac:spMkLst>
        </pc:spChg>
        <pc:spChg chg="mod">
          <ac:chgData name="Sibel Sogukkanli" userId="033be79f8a08810b" providerId="LiveId" clId="{E3E76638-1566-4323-AE85-2646E051AA40}" dt="2023-11-07T08:48:31.240" v="18" actId="20577"/>
          <ac:spMkLst>
            <pc:docMk/>
            <pc:sldMk cId="0" sldId="264"/>
            <ac:spMk id="12296" creationId="{00000000-0000-0000-0000-000000000000}"/>
          </ac:spMkLst>
        </pc:spChg>
      </pc:sldChg>
      <pc:sldChg chg="modSp mod">
        <pc:chgData name="Sibel Sogukkanli" userId="033be79f8a08810b" providerId="LiveId" clId="{E3E76638-1566-4323-AE85-2646E051AA40}" dt="2023-11-12T05:19:27.191" v="120" actId="20577"/>
        <pc:sldMkLst>
          <pc:docMk/>
          <pc:sldMk cId="0" sldId="282"/>
        </pc:sldMkLst>
        <pc:spChg chg="mod">
          <ac:chgData name="Sibel Sogukkanli" userId="033be79f8a08810b" providerId="LiveId" clId="{E3E76638-1566-4323-AE85-2646E051AA40}" dt="2023-11-12T05:19:27.191" v="120" actId="20577"/>
          <ac:spMkLst>
            <pc:docMk/>
            <pc:sldMk cId="0" sldId="282"/>
            <ac:spMk id="31750" creationId="{00000000-0000-0000-0000-000000000000}"/>
          </ac:spMkLst>
        </pc:spChg>
      </pc:sldChg>
      <pc:sldChg chg="addSp modSp">
        <pc:chgData name="Sibel Sogukkanli" userId="033be79f8a08810b" providerId="LiveId" clId="{E3E76638-1566-4323-AE85-2646E051AA40}" dt="2023-11-12T06:40:50.557" v="264" actId="20577"/>
        <pc:sldMkLst>
          <pc:docMk/>
          <pc:sldMk cId="0" sldId="284"/>
        </pc:sldMkLst>
        <pc:spChg chg="add mod">
          <ac:chgData name="Sibel Sogukkanli" userId="033be79f8a08810b" providerId="LiveId" clId="{E3E76638-1566-4323-AE85-2646E051AA40}" dt="2023-11-12T06:40:50.557" v="264" actId="20577"/>
          <ac:spMkLst>
            <pc:docMk/>
            <pc:sldMk cId="0" sldId="284"/>
            <ac:spMk id="18" creationId="{E035271E-9E45-8F45-685D-1FC8A464466C}"/>
          </ac:spMkLst>
        </pc:spChg>
      </pc:sldChg>
      <pc:sldChg chg="addSp modSp mod">
        <pc:chgData name="Sibel Sogukkanli" userId="033be79f8a08810b" providerId="LiveId" clId="{E3E76638-1566-4323-AE85-2646E051AA40}" dt="2023-11-12T07:10:38.606" v="471" actId="1076"/>
        <pc:sldMkLst>
          <pc:docMk/>
          <pc:sldMk cId="0" sldId="286"/>
        </pc:sldMkLst>
        <pc:picChg chg="add mod modCrop">
          <ac:chgData name="Sibel Sogukkanli" userId="033be79f8a08810b" providerId="LiveId" clId="{E3E76638-1566-4323-AE85-2646E051AA40}" dt="2023-11-12T07:10:38.606" v="471" actId="1076"/>
          <ac:picMkLst>
            <pc:docMk/>
            <pc:sldMk cId="0" sldId="286"/>
            <ac:picMk id="3" creationId="{56B62359-8DC7-B54D-089C-49623C38B819}"/>
          </ac:picMkLst>
        </pc:picChg>
      </pc:sldChg>
      <pc:sldChg chg="modSp mod">
        <pc:chgData name="Sibel Sogukkanli" userId="033be79f8a08810b" providerId="LiveId" clId="{E3E76638-1566-4323-AE85-2646E051AA40}" dt="2023-11-12T06:47:40.234" v="399" actId="2710"/>
        <pc:sldMkLst>
          <pc:docMk/>
          <pc:sldMk cId="0" sldId="288"/>
        </pc:sldMkLst>
        <pc:spChg chg="mod">
          <ac:chgData name="Sibel Sogukkanli" userId="033be79f8a08810b" providerId="LiveId" clId="{E3E76638-1566-4323-AE85-2646E051AA40}" dt="2023-11-12T06:47:40.234" v="399" actId="2710"/>
          <ac:spMkLst>
            <pc:docMk/>
            <pc:sldMk cId="0" sldId="288"/>
            <ac:spMk id="37892" creationId="{00000000-0000-0000-0000-000000000000}"/>
          </ac:spMkLst>
        </pc:spChg>
      </pc:sldChg>
      <pc:sldChg chg="modSp mod">
        <pc:chgData name="Sibel Sogukkanli" userId="033be79f8a08810b" providerId="LiveId" clId="{E3E76638-1566-4323-AE85-2646E051AA40}" dt="2023-11-12T06:58:17.456" v="411" actId="20577"/>
        <pc:sldMkLst>
          <pc:docMk/>
          <pc:sldMk cId="0" sldId="289"/>
        </pc:sldMkLst>
        <pc:spChg chg="mod">
          <ac:chgData name="Sibel Sogukkanli" userId="033be79f8a08810b" providerId="LiveId" clId="{E3E76638-1566-4323-AE85-2646E051AA40}" dt="2023-11-12T06:58:10.415" v="408" actId="20577"/>
          <ac:spMkLst>
            <pc:docMk/>
            <pc:sldMk cId="0" sldId="289"/>
            <ac:spMk id="3" creationId="{BF007AE6-95AB-0D94-0DAB-246F2971B8D9}"/>
          </ac:spMkLst>
        </pc:spChg>
        <pc:spChg chg="mod">
          <ac:chgData name="Sibel Sogukkanli" userId="033be79f8a08810b" providerId="LiveId" clId="{E3E76638-1566-4323-AE85-2646E051AA40}" dt="2023-11-12T06:58:17.456" v="411" actId="20577"/>
          <ac:spMkLst>
            <pc:docMk/>
            <pc:sldMk cId="0" sldId="289"/>
            <ac:spMk id="38914" creationId="{00000000-0000-0000-0000-000000000000}"/>
          </ac:spMkLst>
        </pc:spChg>
        <pc:spChg chg="mod">
          <ac:chgData name="Sibel Sogukkanli" userId="033be79f8a08810b" providerId="LiveId" clId="{E3E76638-1566-4323-AE85-2646E051AA40}" dt="2023-11-12T06:58:07.075" v="407" actId="20577"/>
          <ac:spMkLst>
            <pc:docMk/>
            <pc:sldMk cId="0" sldId="289"/>
            <ac:spMk id="38917" creationId="{00000000-0000-0000-0000-000000000000}"/>
          </ac:spMkLst>
        </pc:spChg>
      </pc:sldChg>
      <pc:sldChg chg="modSp mod">
        <pc:chgData name="Sibel Sogukkanli" userId="033be79f8a08810b" providerId="LiveId" clId="{E3E76638-1566-4323-AE85-2646E051AA40}" dt="2023-11-12T07:06:53.189" v="466" actId="20577"/>
        <pc:sldMkLst>
          <pc:docMk/>
          <pc:sldMk cId="0" sldId="290"/>
        </pc:sldMkLst>
        <pc:spChg chg="mod">
          <ac:chgData name="Sibel Sogukkanli" userId="033be79f8a08810b" providerId="LiveId" clId="{E3E76638-1566-4323-AE85-2646E051AA40}" dt="2023-11-12T07:06:53.189" v="466" actId="20577"/>
          <ac:spMkLst>
            <pc:docMk/>
            <pc:sldMk cId="0" sldId="290"/>
            <ac:spMk id="39942" creationId="{00000000-0000-0000-0000-000000000000}"/>
          </ac:spMkLst>
        </pc:spChg>
      </pc:sldChg>
      <pc:sldChg chg="modSp">
        <pc:chgData name="Sibel Sogukkanli" userId="033be79f8a08810b" providerId="LiveId" clId="{E3E76638-1566-4323-AE85-2646E051AA40}" dt="2023-11-12T07:02:46.841" v="457"/>
        <pc:sldMkLst>
          <pc:docMk/>
          <pc:sldMk cId="0" sldId="291"/>
        </pc:sldMkLst>
        <pc:picChg chg="mod">
          <ac:chgData name="Sibel Sogukkanli" userId="033be79f8a08810b" providerId="LiveId" clId="{E3E76638-1566-4323-AE85-2646E051AA40}" dt="2023-11-12T07:02:46.841" v="457"/>
          <ac:picMkLst>
            <pc:docMk/>
            <pc:sldMk cId="0" sldId="291"/>
            <ac:picMk id="6" creationId="{00000000-0000-0000-0000-000000000000}"/>
          </ac:picMkLst>
        </pc:picChg>
      </pc:sldChg>
      <pc:sldChg chg="modSp mod">
        <pc:chgData name="Sibel Sogukkanli" userId="033be79f8a08810b" providerId="LiveId" clId="{E3E76638-1566-4323-AE85-2646E051AA40}" dt="2023-11-12T06:48:09.435" v="400" actId="20577"/>
        <pc:sldMkLst>
          <pc:docMk/>
          <pc:sldMk cId="0" sldId="293"/>
        </pc:sldMkLst>
        <pc:spChg chg="mod">
          <ac:chgData name="Sibel Sogukkanli" userId="033be79f8a08810b" providerId="LiveId" clId="{E3E76638-1566-4323-AE85-2646E051AA40}" dt="2023-11-12T06:48:09.435" v="400" actId="20577"/>
          <ac:spMkLst>
            <pc:docMk/>
            <pc:sldMk cId="0" sldId="293"/>
            <ac:spMk id="43012" creationId="{00000000-0000-0000-0000-000000000000}"/>
          </ac:spMkLst>
        </pc:spChg>
      </pc:sldChg>
      <pc:sldChg chg="addSp modSp mod">
        <pc:chgData name="Sibel Sogukkanli" userId="033be79f8a08810b" providerId="LiveId" clId="{E3E76638-1566-4323-AE85-2646E051AA40}" dt="2023-11-12T07:03:04.535" v="461" actId="1076"/>
        <pc:sldMkLst>
          <pc:docMk/>
          <pc:sldMk cId="0" sldId="298"/>
        </pc:sldMkLst>
        <pc:spChg chg="add mod">
          <ac:chgData name="Sibel Sogukkanli" userId="033be79f8a08810b" providerId="LiveId" clId="{E3E76638-1566-4323-AE85-2646E051AA40}" dt="2023-11-12T07:01:46.616" v="451" actId="20577"/>
          <ac:spMkLst>
            <pc:docMk/>
            <pc:sldMk cId="0" sldId="298"/>
            <ac:spMk id="3" creationId="{0ECA7335-7536-3BB5-A0A0-CA0E1888EA42}"/>
          </ac:spMkLst>
        </pc:spChg>
        <pc:picChg chg="mod">
          <ac:chgData name="Sibel Sogukkanli" userId="033be79f8a08810b" providerId="LiveId" clId="{E3E76638-1566-4323-AE85-2646E051AA40}" dt="2023-11-12T07:03:04.535" v="461" actId="1076"/>
          <ac:picMkLst>
            <pc:docMk/>
            <pc:sldMk cId="0" sldId="298"/>
            <ac:picMk id="6" creationId="{00000000-0000-0000-0000-000000000000}"/>
          </ac:picMkLst>
        </pc:picChg>
      </pc:sldChg>
      <pc:sldChg chg="addSp modSp mod">
        <pc:chgData name="Sibel Sogukkanli" userId="033be79f8a08810b" providerId="LiveId" clId="{E3E76638-1566-4323-AE85-2646E051AA40}" dt="2023-11-12T07:02:58.704" v="459" actId="1076"/>
        <pc:sldMkLst>
          <pc:docMk/>
          <pc:sldMk cId="0" sldId="299"/>
        </pc:sldMkLst>
        <pc:spChg chg="add mod">
          <ac:chgData name="Sibel Sogukkanli" userId="033be79f8a08810b" providerId="LiveId" clId="{E3E76638-1566-4323-AE85-2646E051AA40}" dt="2023-11-12T07:01:51.125" v="454" actId="20577"/>
          <ac:spMkLst>
            <pc:docMk/>
            <pc:sldMk cId="0" sldId="299"/>
            <ac:spMk id="3" creationId="{8F09B586-00FE-6853-7233-01E621799AF7}"/>
          </ac:spMkLst>
        </pc:spChg>
        <pc:picChg chg="mod">
          <ac:chgData name="Sibel Sogukkanli" userId="033be79f8a08810b" providerId="LiveId" clId="{E3E76638-1566-4323-AE85-2646E051AA40}" dt="2023-11-12T07:02:58.704" v="459" actId="1076"/>
          <ac:picMkLst>
            <pc:docMk/>
            <pc:sldMk cId="0" sldId="299"/>
            <ac:picMk id="6" creationId="{00000000-0000-0000-0000-000000000000}"/>
          </ac:picMkLst>
        </pc:picChg>
      </pc:sldChg>
      <pc:sldChg chg="modSp mod">
        <pc:chgData name="Sibel Sogukkanli" userId="033be79f8a08810b" providerId="LiveId" clId="{E3E76638-1566-4323-AE85-2646E051AA40}" dt="2023-11-12T04:57:00.339" v="32" actId="20577"/>
        <pc:sldMkLst>
          <pc:docMk/>
          <pc:sldMk cId="2875902674" sldId="1590"/>
        </pc:sldMkLst>
        <pc:spChg chg="mod">
          <ac:chgData name="Sibel Sogukkanli" userId="033be79f8a08810b" providerId="LiveId" clId="{E3E76638-1566-4323-AE85-2646E051AA40}" dt="2023-11-12T04:57:00.339" v="32" actId="20577"/>
          <ac:spMkLst>
            <pc:docMk/>
            <pc:sldMk cId="2875902674" sldId="1590"/>
            <ac:spMk id="12" creationId="{76936863-2C4D-B2E0-B922-B2E631FCF5B7}"/>
          </ac:spMkLst>
        </pc:spChg>
      </pc:sldChg>
      <pc:sldChg chg="addSp modSp">
        <pc:chgData name="Sibel Sogukkanli" userId="033be79f8a08810b" providerId="LiveId" clId="{E3E76638-1566-4323-AE85-2646E051AA40}" dt="2023-11-12T07:10:41.891" v="472"/>
        <pc:sldMkLst>
          <pc:docMk/>
          <pc:sldMk cId="4138850888" sldId="1593"/>
        </pc:sldMkLst>
        <pc:picChg chg="add mod">
          <ac:chgData name="Sibel Sogukkanli" userId="033be79f8a08810b" providerId="LiveId" clId="{E3E76638-1566-4323-AE85-2646E051AA40}" dt="2023-11-12T07:10:41.891" v="472"/>
          <ac:picMkLst>
            <pc:docMk/>
            <pc:sldMk cId="4138850888" sldId="1593"/>
            <ac:picMk id="4" creationId="{8B560BB4-8E1D-AB8D-796D-5BC409CE81D5}"/>
          </ac:picMkLst>
        </pc:picChg>
      </pc:sldChg>
      <pc:sldChg chg="addSp delSp modSp add mod delAnim modAnim">
        <pc:chgData name="Sibel Sogukkanli" userId="033be79f8a08810b" providerId="LiveId" clId="{E3E76638-1566-4323-AE85-2646E051AA40}" dt="2023-11-12T06:34:00.033" v="263"/>
        <pc:sldMkLst>
          <pc:docMk/>
          <pc:sldMk cId="3094535893" sldId="1594"/>
        </pc:sldMkLst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5" creationId="{D1EF5176-846E-4E04-30EE-D919D5E7AFBF}"/>
          </ac:spMkLst>
        </pc:spChg>
        <pc:spChg chg="add mod">
          <ac:chgData name="Sibel Sogukkanli" userId="033be79f8a08810b" providerId="LiveId" clId="{E3E76638-1566-4323-AE85-2646E051AA40}" dt="2023-11-12T06:27:07.938" v="172" actId="571"/>
          <ac:spMkLst>
            <pc:docMk/>
            <pc:sldMk cId="3094535893" sldId="1594"/>
            <ac:spMk id="8" creationId="{630B2E0A-4545-08BD-C121-45742BC9D04C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9" creationId="{D012F951-C320-6A1F-2891-ECFB09EE725C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10" creationId="{D70E81DF-9300-2FBC-4B4E-F0D8AAF6E158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11" creationId="{69B4A7FD-F20E-19C7-8739-BD904CC50CE1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12" creationId="{A2685D5A-A2F0-1BF3-31FA-9B746E564FD6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13" creationId="{34E684A9-5B8B-6C55-E6C3-5DEC69B3C37B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23" creationId="{5814066E-1C15-1EC6-1B07-877E9C07555A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24" creationId="{15F4EBA0-1217-9133-1374-682D936A5BF9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25" creationId="{2E0C96D6-A63B-88B2-D5D4-2D91A905DEA6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26" creationId="{1E443E14-0FCE-21E5-B5AF-E4D569248566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27" creationId="{5B2C3660-918E-377B-59D9-4DE53C99ABDF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28" creationId="{8611762C-90FF-38DC-ABD0-D95171DA78EC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29" creationId="{D44201F7-7B09-46D6-601E-8537E0122610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0" creationId="{FA6278CA-B14A-DAED-56C2-9224D3E2800C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1" creationId="{451A0F95-FB97-B395-2746-B6487A87DCCD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40" creationId="{C2169C45-6FF6-A66C-09F5-5148A90E5F65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41" creationId="{AE0F478E-383F-40BB-B1DA-4BA90E69C462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42" creationId="{8A26568F-07C5-32B2-513F-C4D225DE3ADF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43" creationId="{D1482358-B1B8-F4E4-DD5D-752EF8C9CB41}"/>
          </ac:spMkLst>
        </pc:spChg>
        <pc:spChg chg="mod">
          <ac:chgData name="Sibel Sogukkanli" userId="033be79f8a08810b" providerId="LiveId" clId="{E3E76638-1566-4323-AE85-2646E051AA40}" dt="2023-11-12T06:25:47.971" v="159" actId="20577"/>
          <ac:spMkLst>
            <pc:docMk/>
            <pc:sldMk cId="3094535893" sldId="1594"/>
            <ac:spMk id="35845" creationId="{00000000-0000-0000-0000-000000000000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46" creationId="{20221045-8D20-8883-8A3A-32AE4CD26D7B}"/>
          </ac:spMkLst>
        </pc:spChg>
        <pc:spChg chg="add del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47" creationId="{3B53414D-767A-8E84-3F6C-546B98D4E2E0}"/>
          </ac:spMkLst>
        </pc:spChg>
        <pc:spChg chg="add del mod">
          <ac:chgData name="Sibel Sogukkanli" userId="033be79f8a08810b" providerId="LiveId" clId="{E3E76638-1566-4323-AE85-2646E051AA40}" dt="2023-11-12T06:29:50.367" v="228"/>
          <ac:spMkLst>
            <pc:docMk/>
            <pc:sldMk cId="3094535893" sldId="1594"/>
            <ac:spMk id="35848" creationId="{A98D15CD-5A1E-4224-DB3E-D50E80FABF4E}"/>
          </ac:spMkLst>
        </pc:spChg>
        <pc:spChg chg="add mod">
          <ac:chgData name="Sibel Sogukkanli" userId="033be79f8a08810b" providerId="LiveId" clId="{E3E76638-1566-4323-AE85-2646E051AA40}" dt="2023-11-12T06:29:46.768" v="225" actId="571"/>
          <ac:spMkLst>
            <pc:docMk/>
            <pc:sldMk cId="3094535893" sldId="1594"/>
            <ac:spMk id="35850" creationId="{23D92F0E-87F4-0038-2220-CF54EEDD56E0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51" creationId="{EFC15DAF-1B6A-75F8-2468-A48FAEF49C9C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52" creationId="{1862B8AC-3376-EE3D-3FC7-8BB7B066C5CA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53" creationId="{E1B6FDA8-9BD5-7785-C943-AAA591BABED4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54" creationId="{19BC32F8-6A30-E8A7-7CFD-FB4460C480D0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55" creationId="{D8DB9587-9A49-440C-99A1-ADA36A490798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56" creationId="{1FA1093B-20F5-3C8B-9F6E-19C672BC5436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57" creationId="{90214527-D065-10ED-2D64-DC40CB96BD07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58" creationId="{822B963F-20A3-8408-E9DA-11D9D6928059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59" creationId="{2CB3C8B7-3A89-6AF0-85FC-C55C1E37BCB2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60" creationId="{76280519-D5C6-DC6B-AD02-7AFDC98CD0F9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61" creationId="{668FB39C-2E10-53F3-B814-0FBEB7A5F69A}"/>
          </ac:spMkLst>
        </pc:spChg>
        <pc:spChg chg="add mod">
          <ac:chgData name="Sibel Sogukkanli" userId="033be79f8a08810b" providerId="LiveId" clId="{E3E76638-1566-4323-AE85-2646E051AA40}" dt="2023-11-12T06:33:56.504" v="262" actId="1076"/>
          <ac:spMkLst>
            <pc:docMk/>
            <pc:sldMk cId="3094535893" sldId="1594"/>
            <ac:spMk id="35862" creationId="{11C6B88D-4583-DF47-B568-F5E3664A9390}"/>
          </ac:spMkLst>
        </pc:spChg>
        <pc:grpChg chg="del">
          <ac:chgData name="Sibel Sogukkanli" userId="033be79f8a08810b" providerId="LiveId" clId="{E3E76638-1566-4323-AE85-2646E051AA40}" dt="2023-11-12T06:24:39.640" v="122" actId="478"/>
          <ac:grpSpMkLst>
            <pc:docMk/>
            <pc:sldMk cId="3094535893" sldId="1594"/>
            <ac:grpSpMk id="22" creationId="{CEE1BCEF-D4D4-0391-1789-A046AD308A08}"/>
          </ac:grpSpMkLst>
        </pc:grpChg>
        <pc:picChg chg="add del mod modCrop">
          <ac:chgData name="Sibel Sogukkanli" userId="033be79f8a08810b" providerId="LiveId" clId="{E3E76638-1566-4323-AE85-2646E051AA40}" dt="2023-11-12T06:33:34.079" v="260" actId="478"/>
          <ac:picMkLst>
            <pc:docMk/>
            <pc:sldMk cId="3094535893" sldId="1594"/>
            <ac:picMk id="4" creationId="{D0718FE4-8EDA-56D3-D7B8-F82D7DF2C301}"/>
          </ac:picMkLst>
        </pc:picChg>
        <pc:picChg chg="add mod">
          <ac:chgData name="Sibel Sogukkanli" userId="033be79f8a08810b" providerId="LiveId" clId="{E3E76638-1566-4323-AE85-2646E051AA40}" dt="2023-11-12T06:27:07.938" v="172" actId="571"/>
          <ac:picMkLst>
            <pc:docMk/>
            <pc:sldMk cId="3094535893" sldId="1594"/>
            <ac:picMk id="6" creationId="{7F4B80CB-FACB-5540-EE6B-1C264B1543C9}"/>
          </ac:picMkLst>
        </pc:picChg>
        <pc:picChg chg="add mod">
          <ac:chgData name="Sibel Sogukkanli" userId="033be79f8a08810b" providerId="LiveId" clId="{E3E76638-1566-4323-AE85-2646E051AA40}" dt="2023-11-12T06:29:46.768" v="225" actId="571"/>
          <ac:picMkLst>
            <pc:docMk/>
            <pc:sldMk cId="3094535893" sldId="1594"/>
            <ac:picMk id="35849" creationId="{08C78302-9E85-44F4-5900-A7B7E4EF623B}"/>
          </ac:picMkLst>
        </pc:picChg>
        <pc:picChg chg="add mod ord">
          <ac:chgData name="Sibel Sogukkanli" userId="033be79f8a08810b" providerId="LiveId" clId="{E3E76638-1566-4323-AE85-2646E051AA40}" dt="2023-11-12T06:33:56.504" v="262" actId="1076"/>
          <ac:picMkLst>
            <pc:docMk/>
            <pc:sldMk cId="3094535893" sldId="1594"/>
            <ac:picMk id="35863" creationId="{70F59B71-2B99-0397-13E1-5B81ECCC812D}"/>
          </ac:picMkLst>
        </pc:picChg>
        <pc:cxnChg chg="del">
          <ac:chgData name="Sibel Sogukkanli" userId="033be79f8a08810b" providerId="LiveId" clId="{E3E76638-1566-4323-AE85-2646E051AA40}" dt="2023-11-12T06:33:49.188" v="261" actId="478"/>
          <ac:cxnSpMkLst>
            <pc:docMk/>
            <pc:sldMk cId="3094535893" sldId="1594"/>
            <ac:cxnSpMk id="2" creationId="{859992BB-0F24-F5E1-498D-5C460E86509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162DE-D8F2-4981-908F-9D7AAEF8CD5D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348F0-7D41-4FE0-8037-640D9AB7A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75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FC90BB-0837-43FF-A16F-849EF2570338}" type="hfDateTime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*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76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07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307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7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720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3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810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very first paper on computer game-playing, Programming a Computer for Playing Chess (Shannon, 1950), Claude Shannon recognized this problem and proposed two strategies: a Type A strategy considers all possible moves to a certain depth in the search tree, and then Type A strategy uses a heuristic evaluation function to estimate the utility of states at that depth. It explores a wide but shallow portion of the tree. A Type B strategy ignores moves that look bad, and Type B strategy follows promising lines “as far as possible.” It explores a deep but narrow portion of the tree. Historically, most chess programs have been Type A (which we cover in the next section), whereas Go programs are more often Type B (covered in Section 6.4), because the branching factor is much higher in Go. More recently, Type B programs have shown world-</a:t>
            </a:r>
            <a:r>
              <a:rPr lang="en-US" dirty="0" err="1"/>
              <a:t>championlevel</a:t>
            </a:r>
            <a:r>
              <a:rPr lang="en-US" dirty="0"/>
              <a:t> play across a variety of games, including chess (Silver et al., 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9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terminal states, the evaluation function must be that EVAL(s, p)=UTILITY(s, p), and for nonterminal states, the evaluation must be somewhere between a loss and a win: UTILITY(loss, p) ≤ EVAL(s, p) ≤ UTILITY(win, p).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the computation must not take too long!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Second, the evaluation function should be strongly correlated with the actual chances of winning.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321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said that the evaluation function should be strongly correlated with the actual chances of winning, but it need not be linearly correlated: if state s is twice as likely to win as state s 0 we don’t require that EVAL(S) be twice EVAL(S’); all we require is that EVAL(S) &gt; EVAL(S’)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98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028950" y="642938"/>
            <a:ext cx="3086100" cy="1736725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48131" name="Notes Placeholder 2"/>
          <p:cNvSpPr>
            <a:spLocks noGrp="1"/>
          </p:cNvSpPr>
          <p:nvPr>
            <p:ph type="body" idx="3"/>
          </p:nvPr>
        </p:nvSpPr>
        <p:spPr bwMode="auto">
          <a:xfrm>
            <a:off x="914400" y="2474913"/>
            <a:ext cx="7315200" cy="202565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r"/>
            <a:fld id="{A7B1934F-C334-45E1-B77F-C9F0DB7485A3}" type="slidenum">
              <a:rPr lang="en-US" altLang="en-US" sz="1200"/>
              <a:t>44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40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1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6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68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89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0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848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8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4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3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4B7D9-3C28-44D5-906D-67EC4E79EA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32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</p:spPr>
        <p:txBody>
          <a:bodyPr/>
          <a:lstStyle/>
          <a:p>
            <a:r>
              <a:rPr lang="en-US" noProof="0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</p:spPr>
        <p:txBody>
          <a:bodyPr/>
          <a:lstStyle/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939975"/>
            <a:ext cx="6858000" cy="69249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7825" y="9944100"/>
            <a:ext cx="1736725" cy="276999"/>
          </a:xfrm>
        </p:spPr>
        <p:txBody>
          <a:bodyPr/>
          <a:lstStyle/>
          <a:p>
            <a:r>
              <a:rPr lang="en-US"/>
              <a:t>*</a:t>
            </a:r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68575" y="9944100"/>
            <a:ext cx="2417763" cy="276999"/>
          </a:xfrm>
        </p:spPr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38775" y="9944100"/>
            <a:ext cx="1736725" cy="276999"/>
          </a:xfrm>
        </p:spPr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9321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/>
          <p:cNvSpPr>
            <a:spLocks noGrp="1"/>
          </p:cNvSpPr>
          <p:nvPr>
            <p:ph type="title"/>
          </p:nvPr>
        </p:nvSpPr>
        <p:spPr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4400" b="0" i="0" u="none" baseline="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anose="020F0502020204030204" pitchFamily="34" charset="0"/>
              </a:defRPr>
            </a:lvl1pPr>
          </a:lstStyle>
          <a:p>
            <a:endParaRPr/>
          </a:p>
        </p:txBody>
      </p:sp>
      <p:sp>
        <p:nvSpPr>
          <p:cNvPr id="1027" name="Holder 3"/>
          <p:cNvSpPr>
            <a:spLocks noGrp="1"/>
          </p:cNvSpPr>
          <p:nvPr>
            <p:ph type="body" idx="1"/>
          </p:nvPr>
        </p:nvSpPr>
        <p:spPr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286000">
              <a:defRPr lang="ru-RU" altLang="en-US">
                <a:latin typeface="+mn-lt"/>
                <a:ea typeface="+mn-ea"/>
                <a:cs typeface="+mn-cs"/>
              </a:defRPr>
            </a:lvl6pPr>
            <a:lvl7pPr marL="2743200">
              <a:defRPr lang="ru-RU" altLang="en-US">
                <a:latin typeface="+mn-lt"/>
                <a:ea typeface="+mn-ea"/>
                <a:cs typeface="+mn-cs"/>
              </a:defRPr>
            </a:lvl7pPr>
            <a:lvl8pPr marL="3200400">
              <a:defRPr lang="ru-RU" altLang="en-US">
                <a:latin typeface="+mn-lt"/>
                <a:ea typeface="+mn-ea"/>
                <a:cs typeface="+mn-cs"/>
              </a:defRPr>
            </a:lvl8pPr>
            <a:lvl9pPr marL="3657600">
              <a:defRPr lang="ru-RU" altLang="en-US"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28" name="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1" hangingPunct="1">
              <a:buSzTx/>
              <a:buFont typeface="Calibri" pitchFamily="34" charset="0"/>
              <a:buNone/>
              <a:defRPr>
                <a:solidFill>
                  <a:srgbClr val="898989"/>
                </a:solidFill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alibri" pitchFamily="34" charset="0"/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029" name="Holder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buSzTx/>
              <a:buFont typeface="Calibri" pitchFamily="34" charset="0"/>
              <a:buNone/>
              <a:defRPr>
                <a:solidFill>
                  <a:srgbClr val="898989"/>
                </a:solidFill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alibri" pitchFamily="34" charset="0"/>
              <a:buNone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*</a:t>
            </a:r>
          </a:p>
        </p:txBody>
      </p:sp>
      <p:sp>
        <p:nvSpPr>
          <p:cNvPr id="1030" name="Holder 6"/>
          <p:cNvSpPr>
            <a:spLocks noGrp="1"/>
          </p:cNvSpPr>
          <p:nvPr>
            <p:ph type="sldNum" sz="quarter" idx="7"/>
          </p:nvPr>
        </p:nvSpPr>
        <p:spPr>
          <a:xfrm>
            <a:off x="5438775" y="9944100"/>
            <a:ext cx="1736725" cy="534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>
            <a:lvl1pPr algn="r" eaLnBrk="0" fontAlgn="auto" hangingPunct="0">
              <a:buSzTx/>
              <a:buFontTx/>
              <a:buNone/>
              <a:defRPr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latin typeface="Arial"/>
                <a:ea typeface="Arial"/>
                <a:cs typeface="+mn-cs"/>
                <a:sym typeface="Wingdings"/>
              </a:defRPr>
            </a:lvl1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11A997-C828-45ED-8962-4DEBA307244B}" type="slidenum">
              <a:rPr kumimoji="0" sz="18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ea typeface="Arial"/>
                <a:cs typeface="+mn-cs"/>
                <a:sym typeface="Wingding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898989"/>
              </a:solidFill>
              <a:effectLst/>
              <a:uLnTx/>
              <a:uFillTx/>
              <a:latin typeface="Arial"/>
              <a:ea typeface="Arial"/>
              <a:cs typeface="+mn-cs"/>
              <a:sym typeface="Wingding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/>
  <p:hf hdr="0" ftr="0" dt="0"/>
  <p:txStyles>
    <p:titleStyle>
      <a:lvl1pPr marL="0" indent="0" algn="ctr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4400" b="0" i="0" u="none" baseline="0">
          <a:solidFill>
            <a:schemeClr val="tx2"/>
          </a:solidFill>
          <a:effectLst/>
          <a:latin typeface="Calibri" pitchFamily="34" charset="0"/>
          <a:ea typeface="Calibri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kumimoji="0" sz="3200" b="0" i="0" u="none" baseline="0">
          <a:solidFill>
            <a:schemeClr val="tx1"/>
          </a:solidFill>
          <a:effectLst/>
          <a:latin typeface="+mn-lt"/>
          <a:ea typeface="+mn-ea"/>
          <a:cs typeface="Calibri" panose="020F0502020204030204" pitchFamily="34" charset="0"/>
        </a:defRPr>
      </a:lvl1pPr>
      <a:lvl2pPr marL="457200" indent="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kumimoji="0" sz="3200" b="0" i="0" u="none" baseline="0">
          <a:solidFill>
            <a:schemeClr val="tx1"/>
          </a:solidFill>
          <a:effectLst/>
          <a:latin typeface="+mn-lt"/>
          <a:ea typeface="+mn-ea"/>
          <a:cs typeface="Calibri" panose="020F0502020204030204" pitchFamily="34" charset="0"/>
        </a:defRPr>
      </a:lvl2pPr>
      <a:lvl3pPr marL="914400" indent="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kumimoji="0" sz="3200" b="0" i="0" u="none" baseline="0">
          <a:solidFill>
            <a:schemeClr val="tx1"/>
          </a:solidFill>
          <a:effectLst/>
          <a:latin typeface="+mn-lt"/>
          <a:ea typeface="+mn-ea"/>
          <a:cs typeface="Calibri" panose="020F0502020204030204" pitchFamily="34" charset="0"/>
        </a:defRPr>
      </a:lvl3pPr>
      <a:lvl4pPr marL="1371600" indent="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kumimoji="0" sz="3200" b="0" i="0" u="none" baseline="0">
          <a:solidFill>
            <a:schemeClr val="tx1"/>
          </a:solidFill>
          <a:effectLst/>
          <a:latin typeface="+mn-lt"/>
          <a:ea typeface="+mn-ea"/>
          <a:cs typeface="Calibri" panose="020F0502020204030204" pitchFamily="34" charset="0"/>
        </a:defRPr>
      </a:lvl4pPr>
      <a:lvl5pPr marL="1828800" indent="0" algn="l" defTabSz="9144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kumimoji="0" sz="3200" b="0" i="0" u="none" baseline="0">
          <a:solidFill>
            <a:schemeClr val="tx1"/>
          </a:solidFill>
          <a:effectLst/>
          <a:latin typeface="+mn-lt"/>
          <a:ea typeface="+mn-ea"/>
          <a:cs typeface="Calibri" panose="020F0502020204030204" pitchFamily="34" charset="0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indent="0" algn="l" defTabSz="9144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E74829-E7E0-A309-492A-0C597947B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t="10248" r="16843"/>
          <a:stretch/>
        </p:blipFill>
        <p:spPr>
          <a:xfrm>
            <a:off x="3243744" y="1383694"/>
            <a:ext cx="2533355" cy="245904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703EE5-9B9B-A406-E1A3-D251B1F533CB}"/>
              </a:ext>
            </a:extLst>
          </p:cNvPr>
          <p:cNvSpPr txBox="1">
            <a:spLocks/>
          </p:cNvSpPr>
          <p:nvPr/>
        </p:nvSpPr>
        <p:spPr>
          <a:xfrm>
            <a:off x="499467" y="311379"/>
            <a:ext cx="8145066" cy="64651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700" dirty="0">
                <a:solidFill>
                  <a:srgbClr val="0070C0"/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مبانی و کاربردهای هوش مصنوعی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5711C5-6AC7-48E7-45C8-28EDA0F7C337}"/>
              </a:ext>
            </a:extLst>
          </p:cNvPr>
          <p:cNvSpPr txBox="1">
            <a:spLocks/>
          </p:cNvSpPr>
          <p:nvPr/>
        </p:nvSpPr>
        <p:spPr>
          <a:xfrm>
            <a:off x="1143000" y="3759806"/>
            <a:ext cx="6615113" cy="2574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500" dirty="0">
                <a:latin typeface="Vazir" panose="020B0604020202020204" pitchFamily="34" charset="-78"/>
                <a:cs typeface="Vazir" panose="020B0604020202020204" pitchFamily="34" charset="-78"/>
              </a:rPr>
              <a:t>مدرس: مهدی جوانمردی</a:t>
            </a:r>
          </a:p>
        </p:txBody>
      </p:sp>
      <p:pic>
        <p:nvPicPr>
          <p:cNvPr id="8" name="Picture 7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924C8799-705D-550C-0F3C-5743777978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5"/>
          <a:stretch/>
        </p:blipFill>
        <p:spPr>
          <a:xfrm>
            <a:off x="6015667" y="4030179"/>
            <a:ext cx="364963" cy="35465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B53129-584D-1760-6551-8970D28A3E5A}"/>
              </a:ext>
            </a:extLst>
          </p:cNvPr>
          <p:cNvSpPr txBox="1">
            <a:spLocks/>
          </p:cNvSpPr>
          <p:nvPr/>
        </p:nvSpPr>
        <p:spPr>
          <a:xfrm>
            <a:off x="2754171" y="4149367"/>
            <a:ext cx="3392771" cy="318934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500" dirty="0">
                <a:latin typeface="Vazir" panose="020B0604020202020204" pitchFamily="34" charset="-78"/>
                <a:cs typeface="Vazir" panose="020B0604020202020204" pitchFamily="34" charset="-78"/>
              </a:rPr>
              <a:t>دانشکده مهندسی کامپیوتر دانشگاه صنعتی امیرکبیر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A230723-D5DF-A983-AFE3-A7148D6CB480}"/>
              </a:ext>
            </a:extLst>
          </p:cNvPr>
          <p:cNvSpPr txBox="1">
            <a:spLocks/>
          </p:cNvSpPr>
          <p:nvPr/>
        </p:nvSpPr>
        <p:spPr>
          <a:xfrm>
            <a:off x="3243744" y="4773664"/>
            <a:ext cx="2656513" cy="2574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825" dirty="0">
                <a:solidFill>
                  <a:schemeClr val="bg1">
                    <a:lumMod val="50000"/>
                  </a:schemeClr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(الهام گرفته از محتوای درس هوش مصنوعی دانشگاه برکلی)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6936863-2C4D-B2E0-B922-B2E631FCF5B7}"/>
              </a:ext>
            </a:extLst>
          </p:cNvPr>
          <p:cNvSpPr txBox="1">
            <a:spLocks/>
          </p:cNvSpPr>
          <p:nvPr/>
        </p:nvSpPr>
        <p:spPr>
          <a:xfrm>
            <a:off x="1143000" y="999184"/>
            <a:ext cx="6858000" cy="6465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700" dirty="0">
                <a:latin typeface="Vazir" panose="020B0604020202020204" pitchFamily="34" charset="-78"/>
                <a:cs typeface="Vazir" panose="020B0604020202020204" pitchFamily="34" charset="-78"/>
              </a:rPr>
              <a:t>جستجوی خصمانه - 1 </a:t>
            </a:r>
            <a:r>
              <a:rPr lang="fa-IR" sz="1350" dirty="0">
                <a:latin typeface="Vazir" panose="020B0604020202020204" pitchFamily="34" charset="-78"/>
                <a:cs typeface="Vazir" panose="020B0604020202020204" pitchFamily="34" charset="-78"/>
              </a:rPr>
              <a:t>(فصل 5.2 الی 5.5)</a:t>
            </a:r>
            <a:endParaRPr lang="fa-IR" sz="2700" dirty="0">
              <a:latin typeface="Vazir" panose="020B0604020202020204" pitchFamily="34" charset="-78"/>
              <a:cs typeface="Vazir" panose="020B0604020202020204" pitchFamily="34" charset="-78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0F9AB-FE22-43E2-87A6-E09D14818F73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75902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officeArt object" descr="کتاب مرجع"/>
          <p:cNvSpPr/>
          <p:nvPr/>
        </p:nvSpPr>
        <p:spPr>
          <a:xfrm>
            <a:off x="1752600" y="195263"/>
            <a:ext cx="5138737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بازی‌های خصمانه (</a:t>
            </a:r>
            <a:r>
              <a:rPr lang="en-US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Adversarial Games</a:t>
            </a:r>
            <a:r>
              <a:rPr lang="fa-IR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4D34F-2D1A-1E9D-51EA-84BD9C2C2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9" t="7748" r="13339" b="21852"/>
          <a:stretch/>
        </p:blipFill>
        <p:spPr>
          <a:xfrm>
            <a:off x="1903413" y="1150494"/>
            <a:ext cx="5334000" cy="3621088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BEB3CBD-24CB-BCCF-4A47-419F7E7757A2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6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10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701564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5" name="officeArt object" descr="Line"/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68D36F5-3C46-5700-AC18-E95079C95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38213"/>
            <a:ext cx="5577335" cy="3943350"/>
          </a:xfrm>
          <a:prstGeom prst="rect">
            <a:avLst/>
          </a:prstGeom>
        </p:spPr>
      </p:pic>
      <p:sp>
        <p:nvSpPr>
          <p:cNvPr id="2" name="officeArt object" descr="کتاب مرجع">
            <a:extLst>
              <a:ext uri="{FF2B5EF4-FFF2-40B4-BE49-F238E27FC236}">
                <a16:creationId xmlns:a16="http://schemas.microsoft.com/office/drawing/2014/main" id="{2C62D61C-7D0D-E139-7BAC-1A229A3E137E}"/>
              </a:ext>
            </a:extLst>
          </p:cNvPr>
          <p:cNvSpPr/>
          <p:nvPr/>
        </p:nvSpPr>
        <p:spPr>
          <a:xfrm>
            <a:off x="1812131" y="195263"/>
            <a:ext cx="5519737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جستجوی خصمانه (</a:t>
            </a:r>
            <a:r>
              <a:rPr lang="en-US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Adversarial Search</a:t>
            </a:r>
            <a:r>
              <a:rPr lang="fa-IR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11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11269" name="object 7"/>
          <p:cNvSpPr/>
          <p:nvPr/>
        </p:nvSpPr>
        <p:spPr>
          <a:xfrm>
            <a:off x="1600200" y="1126521"/>
            <a:ext cx="7023100" cy="818686"/>
          </a:xfrm>
          <a:prstGeom prst="rect">
            <a:avLst/>
          </a:prstGeom>
          <a:noFill/>
          <a:ln>
            <a:noFill/>
            <a:round/>
          </a:ln>
        </p:spPr>
        <p:txBody>
          <a:bodyPr wrap="square"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342900" lvl="0" indent="-342900" algn="r" rtl="1">
              <a:lnSpc>
                <a:spcPct val="120000"/>
              </a:lnSpc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"/>
            </a:pPr>
            <a:r>
              <a:rPr lang="fa-IR" altLang="en-US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دیگر به دنبال کمینه کردن هزینه نیستیم</a:t>
            </a:r>
            <a:endParaRPr lang="fa-IR" altLang="en-US" sz="1400" dirty="0">
              <a:solidFill>
                <a:srgbClr val="000000"/>
              </a:solidFill>
              <a:latin typeface="Roboto" charset="0"/>
              <a:cs typeface="Vazir" pitchFamily="34" charset="-78"/>
            </a:endParaRPr>
          </a:p>
          <a:p>
            <a:pPr marL="342900" lvl="0" indent="-342900" algn="r" rtl="1">
              <a:lnSpc>
                <a:spcPct val="120000"/>
              </a:lnSpc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"/>
            </a:pPr>
            <a:r>
              <a:rPr lang="fa-IR" altLang="en-US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در اینجا عامل می‌خواهد امتیاز / سودمندی خود را بیشینه کند!</a:t>
            </a:r>
          </a:p>
        </p:txBody>
      </p:sp>
      <p:sp>
        <p:nvSpPr>
          <p:cNvPr id="11271" name="officeArt object" descr="کتاب مرجع"/>
          <p:cNvSpPr/>
          <p:nvPr/>
        </p:nvSpPr>
        <p:spPr>
          <a:xfrm>
            <a:off x="2057400" y="180975"/>
            <a:ext cx="4594225" cy="814388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خبر جدید: هزینه -&gt; سودمندی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11A55D6-84D9-6E40-9A02-46B0D49027DA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12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002177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officeArt object" descr="کتاب مرجع"/>
          <p:cNvSpPr/>
          <p:nvPr/>
        </p:nvSpPr>
        <p:spPr>
          <a:xfrm>
            <a:off x="1620838" y="209550"/>
            <a:ext cx="5902325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درخت‌های تک عاملی (</a:t>
            </a:r>
            <a:r>
              <a:rPr lang="en-US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Single-Agent Trees</a:t>
            </a:r>
            <a:r>
              <a:rPr lang="fa-IR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1652913-7DAC-98D5-4EB5-CEE6FFD4B9C8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FDDB697-8750-0627-386A-9FB252911B14}"/>
              </a:ext>
            </a:extLst>
          </p:cNvPr>
          <p:cNvSpPr/>
          <p:nvPr/>
        </p:nvSpPr>
        <p:spPr>
          <a:xfrm>
            <a:off x="3980935" y="1200150"/>
            <a:ext cx="1125838" cy="26412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1E3C6FA-E270-CE0C-D414-D77C2EDC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4431270" y="1245271"/>
            <a:ext cx="225168" cy="18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1B6D477-E24D-91A7-3FD3-5579407E5CA8}"/>
              </a:ext>
            </a:extLst>
          </p:cNvPr>
          <p:cNvSpPr/>
          <p:nvPr/>
        </p:nvSpPr>
        <p:spPr>
          <a:xfrm>
            <a:off x="4937897" y="1305798"/>
            <a:ext cx="56292" cy="528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206704-5988-8801-9544-ADC14B3138A8}"/>
              </a:ext>
            </a:extLst>
          </p:cNvPr>
          <p:cNvCxnSpPr/>
          <p:nvPr/>
        </p:nvCxnSpPr>
        <p:spPr>
          <a:xfrm rot="10800000" flipV="1">
            <a:off x="2798805" y="1517094"/>
            <a:ext cx="1745049" cy="264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06C95-2452-8949-6AAE-20B58EDEDB8C}"/>
              </a:ext>
            </a:extLst>
          </p:cNvPr>
          <p:cNvCxnSpPr/>
          <p:nvPr/>
        </p:nvCxnSpPr>
        <p:spPr>
          <a:xfrm>
            <a:off x="4543854" y="1517094"/>
            <a:ext cx="1688757" cy="264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6BD768-D322-8F8A-5F8D-4F1A81B38683}"/>
              </a:ext>
            </a:extLst>
          </p:cNvPr>
          <p:cNvCxnSpPr/>
          <p:nvPr/>
        </p:nvCxnSpPr>
        <p:spPr>
          <a:xfrm rot="10800000" flipV="1">
            <a:off x="5444524" y="2150983"/>
            <a:ext cx="788086" cy="264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EFA75C-6B1A-9045-FC30-532D17BAF26D}"/>
              </a:ext>
            </a:extLst>
          </p:cNvPr>
          <p:cNvCxnSpPr/>
          <p:nvPr/>
        </p:nvCxnSpPr>
        <p:spPr>
          <a:xfrm>
            <a:off x="6232611" y="2150983"/>
            <a:ext cx="900670" cy="264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045421-8144-1B2F-BEAC-CE0A6615C0E5}"/>
              </a:ext>
            </a:extLst>
          </p:cNvPr>
          <p:cNvCxnSpPr/>
          <p:nvPr/>
        </p:nvCxnSpPr>
        <p:spPr>
          <a:xfrm rot="10800000" flipV="1">
            <a:off x="2010720" y="2150983"/>
            <a:ext cx="788086" cy="264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3EC2D5-7A86-FDDC-F095-64DA599BA7AC}"/>
              </a:ext>
            </a:extLst>
          </p:cNvPr>
          <p:cNvCxnSpPr/>
          <p:nvPr/>
        </p:nvCxnSpPr>
        <p:spPr>
          <a:xfrm>
            <a:off x="2798806" y="2150983"/>
            <a:ext cx="900670" cy="264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FAE79A-D82E-A023-59B1-651F4D0D7E5B}"/>
              </a:ext>
            </a:extLst>
          </p:cNvPr>
          <p:cNvSpPr/>
          <p:nvPr/>
        </p:nvSpPr>
        <p:spPr>
          <a:xfrm>
            <a:off x="2235886" y="1834039"/>
            <a:ext cx="1125838" cy="26412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02FBEFF4-E874-089A-BAA2-8CF349AE7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461054" y="1879159"/>
            <a:ext cx="225168" cy="18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CBF9B00-3D51-016E-B61A-274D29B5D414}"/>
              </a:ext>
            </a:extLst>
          </p:cNvPr>
          <p:cNvSpPr/>
          <p:nvPr/>
        </p:nvSpPr>
        <p:spPr>
          <a:xfrm>
            <a:off x="3192849" y="1939687"/>
            <a:ext cx="56292" cy="528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E66461-FF1A-3B17-E108-71AD4F4B4713}"/>
              </a:ext>
            </a:extLst>
          </p:cNvPr>
          <p:cNvSpPr/>
          <p:nvPr/>
        </p:nvSpPr>
        <p:spPr>
          <a:xfrm>
            <a:off x="5669692" y="1834039"/>
            <a:ext cx="1125838" cy="26412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CF1DACEE-D131-7130-B80F-486844BA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345195" y="1879159"/>
            <a:ext cx="225168" cy="18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AA387B2-C143-71B9-7B72-0231EC27146D}"/>
              </a:ext>
            </a:extLst>
          </p:cNvPr>
          <p:cNvSpPr/>
          <p:nvPr/>
        </p:nvSpPr>
        <p:spPr>
          <a:xfrm>
            <a:off x="6626654" y="1939687"/>
            <a:ext cx="56292" cy="528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D997B-8CDB-4267-4E3F-E8C550F46831}"/>
              </a:ext>
            </a:extLst>
          </p:cNvPr>
          <p:cNvSpPr/>
          <p:nvPr/>
        </p:nvSpPr>
        <p:spPr>
          <a:xfrm>
            <a:off x="4881605" y="2467927"/>
            <a:ext cx="1125838" cy="26412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9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BDF6D94A-20D4-5F3E-6B9D-AA255ECF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331941" y="2513048"/>
            <a:ext cx="225168" cy="18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5A61E65-FECB-064F-C50B-667E0D5233C6}"/>
              </a:ext>
            </a:extLst>
          </p:cNvPr>
          <p:cNvSpPr/>
          <p:nvPr/>
        </p:nvSpPr>
        <p:spPr>
          <a:xfrm>
            <a:off x="5838568" y="2573575"/>
            <a:ext cx="56292" cy="528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D0CDE1-B492-74A2-0069-42C000502E17}"/>
              </a:ext>
            </a:extLst>
          </p:cNvPr>
          <p:cNvSpPr/>
          <p:nvPr/>
        </p:nvSpPr>
        <p:spPr>
          <a:xfrm>
            <a:off x="6570362" y="2467927"/>
            <a:ext cx="1125838" cy="26412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2CB6B6C0-48CA-B30A-4681-AF51A47D3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7471032" y="2513048"/>
            <a:ext cx="225168" cy="18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B07A85D-F888-079D-1C83-E750304CC186}"/>
              </a:ext>
            </a:extLst>
          </p:cNvPr>
          <p:cNvSpPr/>
          <p:nvPr/>
        </p:nvSpPr>
        <p:spPr>
          <a:xfrm>
            <a:off x="1447800" y="2467927"/>
            <a:ext cx="1125838" cy="26412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0553FEFE-049D-851F-AA6A-6C34A533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447800" y="2513048"/>
            <a:ext cx="225168" cy="18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199CD43-3E7A-1646-94B8-0231E6EDADA7}"/>
              </a:ext>
            </a:extLst>
          </p:cNvPr>
          <p:cNvSpPr/>
          <p:nvPr/>
        </p:nvSpPr>
        <p:spPr>
          <a:xfrm>
            <a:off x="2404762" y="2573575"/>
            <a:ext cx="56292" cy="528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959552-59AF-3764-12C9-510C003E6CD8}"/>
              </a:ext>
            </a:extLst>
          </p:cNvPr>
          <p:cNvSpPr/>
          <p:nvPr/>
        </p:nvSpPr>
        <p:spPr>
          <a:xfrm>
            <a:off x="3136557" y="2467927"/>
            <a:ext cx="1125838" cy="26412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7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6C640917-908D-A863-6C56-3F1CBFA74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3586892" y="2513048"/>
            <a:ext cx="225168" cy="18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70E6F1F-BE12-8207-2763-1D5C6D496FA0}"/>
              </a:ext>
            </a:extLst>
          </p:cNvPr>
          <p:cNvSpPr/>
          <p:nvPr/>
        </p:nvSpPr>
        <p:spPr>
          <a:xfrm>
            <a:off x="4093519" y="2573575"/>
            <a:ext cx="56292" cy="528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B9BB065-45AC-9F0A-1B76-9F84F7F17B25}"/>
              </a:ext>
            </a:extLst>
          </p:cNvPr>
          <p:cNvSpPr/>
          <p:nvPr/>
        </p:nvSpPr>
        <p:spPr>
          <a:xfrm>
            <a:off x="1447800" y="2890520"/>
            <a:ext cx="1125838" cy="1214953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37CDF25-9AF2-857C-D816-F54236B3B7DA}"/>
              </a:ext>
            </a:extLst>
          </p:cNvPr>
          <p:cNvSpPr/>
          <p:nvPr/>
        </p:nvSpPr>
        <p:spPr>
          <a:xfrm>
            <a:off x="3136557" y="2890520"/>
            <a:ext cx="1125838" cy="1214953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65560CF-EDEF-9A0C-4FD7-B47F00853E2C}"/>
              </a:ext>
            </a:extLst>
          </p:cNvPr>
          <p:cNvSpPr/>
          <p:nvPr/>
        </p:nvSpPr>
        <p:spPr>
          <a:xfrm>
            <a:off x="4881605" y="2890520"/>
            <a:ext cx="1125838" cy="1214953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8FA638-3BF9-46FE-D240-D9F0AF885E2E}"/>
              </a:ext>
            </a:extLst>
          </p:cNvPr>
          <p:cNvSpPr txBox="1"/>
          <p:nvPr/>
        </p:nvSpPr>
        <p:spPr>
          <a:xfrm>
            <a:off x="7020697" y="2784871"/>
            <a:ext cx="39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4342A-BC16-15F3-E797-8AB05A0DD9F3}"/>
              </a:ext>
            </a:extLst>
          </p:cNvPr>
          <p:cNvSpPr txBox="1"/>
          <p:nvPr/>
        </p:nvSpPr>
        <p:spPr>
          <a:xfrm>
            <a:off x="1616676" y="4158295"/>
            <a:ext cx="5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DE0EEF-393F-8E93-872A-EDA0DDF7D89D}"/>
              </a:ext>
            </a:extLst>
          </p:cNvPr>
          <p:cNvSpPr txBox="1"/>
          <p:nvPr/>
        </p:nvSpPr>
        <p:spPr>
          <a:xfrm>
            <a:off x="2123303" y="4158297"/>
            <a:ext cx="56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D9234-303B-20FE-5A4E-3A1ADE05D6E5}"/>
              </a:ext>
            </a:extLst>
          </p:cNvPr>
          <p:cNvSpPr txBox="1"/>
          <p:nvPr/>
        </p:nvSpPr>
        <p:spPr>
          <a:xfrm>
            <a:off x="3361724" y="4158297"/>
            <a:ext cx="6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AF9499-1B4A-EAF7-E389-335C375785F8}"/>
              </a:ext>
            </a:extLst>
          </p:cNvPr>
          <p:cNvSpPr txBox="1"/>
          <p:nvPr/>
        </p:nvSpPr>
        <p:spPr>
          <a:xfrm>
            <a:off x="3812059" y="4158297"/>
            <a:ext cx="56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B4EBD0-52E2-EEAD-667D-CD6732B507CE}"/>
              </a:ext>
            </a:extLst>
          </p:cNvPr>
          <p:cNvSpPr txBox="1"/>
          <p:nvPr/>
        </p:nvSpPr>
        <p:spPr>
          <a:xfrm>
            <a:off x="5050481" y="4158297"/>
            <a:ext cx="6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EDE3E7-3E7C-E463-AD56-3DF5B4911D90}"/>
              </a:ext>
            </a:extLst>
          </p:cNvPr>
          <p:cNvSpPr txBox="1"/>
          <p:nvPr/>
        </p:nvSpPr>
        <p:spPr>
          <a:xfrm>
            <a:off x="5613400" y="4158297"/>
            <a:ext cx="56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61D27A-DDF2-5AB5-115B-0876AA01B080}"/>
              </a:ext>
            </a:extLst>
          </p:cNvPr>
          <p:cNvSpPr txBox="1"/>
          <p:nvPr/>
        </p:nvSpPr>
        <p:spPr>
          <a:xfrm>
            <a:off x="2742514" y="4158297"/>
            <a:ext cx="56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7611B8-CEF8-3569-6429-1098721FEC12}"/>
              </a:ext>
            </a:extLst>
          </p:cNvPr>
          <p:cNvSpPr txBox="1"/>
          <p:nvPr/>
        </p:nvSpPr>
        <p:spPr>
          <a:xfrm>
            <a:off x="4431270" y="4158297"/>
            <a:ext cx="56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sp>
        <p:nvSpPr>
          <p:cNvPr id="43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13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21" grpId="0" animBg="1"/>
      <p:bldP spid="23" grpId="0" animBg="1"/>
      <p:bldP spid="26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officeArt object" descr="کتاب مرجع"/>
          <p:cNvSpPr/>
          <p:nvPr/>
        </p:nvSpPr>
        <p:spPr>
          <a:xfrm>
            <a:off x="2406649" y="211138"/>
            <a:ext cx="4603750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ارزش یک حالت </a:t>
            </a:r>
            <a:r>
              <a:rPr lang="fa-IR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(</a:t>
            </a:r>
            <a:r>
              <a:rPr lang="en-US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Value of a state</a:t>
            </a:r>
            <a:r>
              <a:rPr lang="fa-IR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lvl="0" indent="0" algn="ctr" rtl="1"/>
            <a:r>
              <a:rPr lang="en-US" altLang="en-US" sz="10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 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93AB31C7-E310-7E05-FFF8-52FF1DE8FB78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42" name="object 1">
            <a:extLst>
              <a:ext uri="{FF2B5EF4-FFF2-40B4-BE49-F238E27FC236}">
                <a16:creationId xmlns:a16="http://schemas.microsoft.com/office/drawing/2014/main" id="{EEB52028-69B2-1520-48E6-29306F117ABD}"/>
              </a:ext>
            </a:extLst>
          </p:cNvPr>
          <p:cNvSpPr/>
          <p:nvPr/>
        </p:nvSpPr>
        <p:spPr>
          <a:xfrm>
            <a:off x="1368425" y="1338373"/>
            <a:ext cx="6407150" cy="30861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61DF731-054A-A74F-3716-13A61428586E}"/>
              </a:ext>
            </a:extLst>
          </p:cNvPr>
          <p:cNvSpPr/>
          <p:nvPr/>
        </p:nvSpPr>
        <p:spPr>
          <a:xfrm>
            <a:off x="228600" y="1123951"/>
            <a:ext cx="1981200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088B22-2EDE-794B-933D-5240AF420755}"/>
              </a:ext>
            </a:extLst>
          </p:cNvPr>
          <p:cNvSpPr txBox="1"/>
          <p:nvPr/>
        </p:nvSpPr>
        <p:spPr>
          <a:xfrm>
            <a:off x="342900" y="1137487"/>
            <a:ext cx="1752600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1400" dirty="0">
                <a:latin typeface="Vazir" panose="020B0603030804020204" pitchFamily="34" charset="-78"/>
                <a:cs typeface="Vazir" panose="020B0603030804020204" pitchFamily="34" charset="-78"/>
              </a:rPr>
              <a:t>ارزش یک حالت:</a:t>
            </a:r>
          </a:p>
          <a:p>
            <a:pPr algn="ctr" rtl="1">
              <a:lnSpc>
                <a:spcPct val="150000"/>
              </a:lnSpc>
            </a:pPr>
            <a:r>
              <a:rPr lang="fa-IR" sz="1400" dirty="0">
                <a:latin typeface="Vazir" panose="020B0603030804020204" pitchFamily="34" charset="-78"/>
                <a:cs typeface="Vazir" panose="020B0603030804020204" pitchFamily="34" charset="-78"/>
              </a:rPr>
              <a:t>بهترین نتیجه (سود) قابل رسیدن از این حالت</a:t>
            </a:r>
            <a:endParaRPr lang="en-US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F7F3A3-FFB7-242E-1F2A-50A260192DC5}"/>
              </a:ext>
            </a:extLst>
          </p:cNvPr>
          <p:cNvSpPr txBox="1"/>
          <p:nvPr/>
        </p:nvSpPr>
        <p:spPr>
          <a:xfrm>
            <a:off x="6705600" y="1111446"/>
            <a:ext cx="220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حالت‌های غیرپایانی:</a:t>
            </a:r>
          </a:p>
          <a:p>
            <a:pPr algn="r" rtl="1"/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6" name="Picture 45" descr="TP_tmp.png">
            <a:extLst>
              <a:ext uri="{FF2B5EF4-FFF2-40B4-BE49-F238E27FC236}">
                <a16:creationId xmlns:a16="http://schemas.microsoft.com/office/drawing/2014/main" id="{6178B601-BE48-85A5-141C-DE7A060A3B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720925" y="1582427"/>
            <a:ext cx="2109300" cy="354901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E3F9A3-1AC4-0C50-C7CC-C88713126C68}"/>
                  </a:ext>
                </a:extLst>
              </p:cNvPr>
              <p:cNvSpPr txBox="1"/>
              <p:nvPr/>
            </p:nvSpPr>
            <p:spPr>
              <a:xfrm>
                <a:off x="6477000" y="3561236"/>
                <a:ext cx="2435400" cy="1107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حالت‌های پایانی </a:t>
                </a:r>
                <a:r>
                  <a:rPr lang="en-US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terminal</a:t>
                </a:r>
                <a:r>
                  <a:rPr lang="fa-IR" sz="16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:</a:t>
                </a:r>
              </a:p>
              <a:p>
                <a:pPr algn="r" rtl="1"/>
                <a:endParaRPr lang="fa-IR" sz="16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𝑉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Vazir" panose="020B0603030804020204" pitchFamily="34" charset="-78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Vazir" panose="020B0603030804020204" pitchFamily="34" charset="-78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=</m:t>
                      </m:r>
                      <m:r>
                        <a:rPr lang="fa-IR" sz="16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معلوم</m:t>
                      </m:r>
                    </m:oMath>
                  </m:oMathPara>
                </a14:m>
                <a:endParaRPr lang="fa-IR" sz="16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algn="r" rtl="1"/>
                <a:endParaRPr lang="en-US" sz="160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E3F9A3-1AC4-0C50-C7CC-C88713126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561236"/>
                <a:ext cx="2435400" cy="1107291"/>
              </a:xfrm>
              <a:prstGeom prst="rect">
                <a:avLst/>
              </a:prstGeom>
              <a:blipFill>
                <a:blip r:embed="rId6"/>
                <a:stretch>
                  <a:fillRect t="-1648" r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89">
            <a:extLst>
              <a:ext uri="{FF2B5EF4-FFF2-40B4-BE49-F238E27FC236}">
                <a16:creationId xmlns:a16="http://schemas.microsoft.com/office/drawing/2014/main" id="{E6B7C066-4F67-EAF5-EEAF-EB93751D6E81}"/>
              </a:ext>
            </a:extLst>
          </p:cNvPr>
          <p:cNvSpPr/>
          <p:nvPr/>
        </p:nvSpPr>
        <p:spPr>
          <a:xfrm rot="8997328">
            <a:off x="6634355" y="1945777"/>
            <a:ext cx="428073" cy="21144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89">
            <a:extLst>
              <a:ext uri="{FF2B5EF4-FFF2-40B4-BE49-F238E27FC236}">
                <a16:creationId xmlns:a16="http://schemas.microsoft.com/office/drawing/2014/main" id="{F7951DE2-5152-089B-D20C-4497ED54BC4E}"/>
              </a:ext>
            </a:extLst>
          </p:cNvPr>
          <p:cNvSpPr/>
          <p:nvPr/>
        </p:nvSpPr>
        <p:spPr>
          <a:xfrm rot="14384625">
            <a:off x="6979125" y="3142098"/>
            <a:ext cx="574817" cy="25774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14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52" grpId="0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officeArt object" descr="کتاب مرجع"/>
          <p:cNvSpPr/>
          <p:nvPr/>
        </p:nvSpPr>
        <p:spPr>
          <a:xfrm>
            <a:off x="2708275" y="174625"/>
            <a:ext cx="372110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درخت‌های بازی خصمانه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0" lvl="0" indent="0" algn="ctr" rtl="1"/>
            <a:r>
              <a:rPr lang="en-US" altLang="en-US" sz="10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 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E0D707F6-BB67-08CA-27EE-6D9C90E89BE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1A3F518-D7FB-A700-8499-D872BE060398}"/>
              </a:ext>
            </a:extLst>
          </p:cNvPr>
          <p:cNvSpPr/>
          <p:nvPr/>
        </p:nvSpPr>
        <p:spPr>
          <a:xfrm>
            <a:off x="3867794" y="1191683"/>
            <a:ext cx="1335819" cy="284305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BEE15D7E-A219-0851-0E21-D70296F65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4090430" y="1248544"/>
            <a:ext cx="222637" cy="1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50C81E-DEE1-EABD-2C9F-34FBF40D9576}"/>
              </a:ext>
            </a:extLst>
          </p:cNvPr>
          <p:cNvSpPr/>
          <p:nvPr/>
        </p:nvSpPr>
        <p:spPr>
          <a:xfrm>
            <a:off x="4614196" y="1305405"/>
            <a:ext cx="55659" cy="568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29A920-6DDE-87F4-3651-A77B6AB52840}"/>
              </a:ext>
            </a:extLst>
          </p:cNvPr>
          <p:cNvCxnSpPr/>
          <p:nvPr/>
        </p:nvCxnSpPr>
        <p:spPr>
          <a:xfrm rot="10800000" flipV="1">
            <a:off x="2810270" y="1532849"/>
            <a:ext cx="1725433" cy="284305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E7958C-4D7D-0967-AAFB-E01CEA6E4058}"/>
              </a:ext>
            </a:extLst>
          </p:cNvPr>
          <p:cNvCxnSpPr/>
          <p:nvPr/>
        </p:nvCxnSpPr>
        <p:spPr>
          <a:xfrm>
            <a:off x="4535703" y="1532849"/>
            <a:ext cx="1669774" cy="284305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A4DA1F-9FCC-ED5B-88EC-F5A669BA6D67}"/>
              </a:ext>
            </a:extLst>
          </p:cNvPr>
          <p:cNvCxnSpPr/>
          <p:nvPr/>
        </p:nvCxnSpPr>
        <p:spPr>
          <a:xfrm rot="10800000" flipV="1">
            <a:off x="5426250" y="2215181"/>
            <a:ext cx="779228" cy="284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70B4E9-FB01-9539-0037-8A0A9F4D0B4B}"/>
              </a:ext>
            </a:extLst>
          </p:cNvPr>
          <p:cNvCxnSpPr/>
          <p:nvPr/>
        </p:nvCxnSpPr>
        <p:spPr>
          <a:xfrm>
            <a:off x="6205477" y="2215181"/>
            <a:ext cx="890546" cy="284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F95CA5-1514-954A-9E26-CD47FCD8A350}"/>
              </a:ext>
            </a:extLst>
          </p:cNvPr>
          <p:cNvCxnSpPr/>
          <p:nvPr/>
        </p:nvCxnSpPr>
        <p:spPr>
          <a:xfrm rot="10800000" flipV="1">
            <a:off x="2031043" y="2215181"/>
            <a:ext cx="779228" cy="284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D47FB1-7E88-5763-38D8-20D85FCB832C}"/>
              </a:ext>
            </a:extLst>
          </p:cNvPr>
          <p:cNvCxnSpPr/>
          <p:nvPr/>
        </p:nvCxnSpPr>
        <p:spPr>
          <a:xfrm>
            <a:off x="2810271" y="2215181"/>
            <a:ext cx="890546" cy="284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D4E2ABE-E020-BAAE-C82E-22F647A6F1E4}"/>
              </a:ext>
            </a:extLst>
          </p:cNvPr>
          <p:cNvSpPr/>
          <p:nvPr/>
        </p:nvSpPr>
        <p:spPr>
          <a:xfrm>
            <a:off x="1474451" y="3011235"/>
            <a:ext cx="1113183" cy="1307803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2944FBD-430D-F036-E94F-65DE08BB8FBF}"/>
              </a:ext>
            </a:extLst>
          </p:cNvPr>
          <p:cNvSpPr/>
          <p:nvPr/>
        </p:nvSpPr>
        <p:spPr>
          <a:xfrm>
            <a:off x="3144225" y="3011235"/>
            <a:ext cx="1113183" cy="1307803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0E99DE8-3901-1A7A-765B-AC15E26CB5D8}"/>
              </a:ext>
            </a:extLst>
          </p:cNvPr>
          <p:cNvSpPr/>
          <p:nvPr/>
        </p:nvSpPr>
        <p:spPr>
          <a:xfrm>
            <a:off x="4869658" y="3011235"/>
            <a:ext cx="1113183" cy="1307803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81AC35-ECE0-90B2-0DF7-2C94885FFF6B}"/>
              </a:ext>
            </a:extLst>
          </p:cNvPr>
          <p:cNvSpPr txBox="1"/>
          <p:nvPr/>
        </p:nvSpPr>
        <p:spPr>
          <a:xfrm>
            <a:off x="1530110" y="4375899"/>
            <a:ext cx="50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154D6-9353-E874-1C25-38D7633BC7CF}"/>
              </a:ext>
            </a:extLst>
          </p:cNvPr>
          <p:cNvSpPr txBox="1"/>
          <p:nvPr/>
        </p:nvSpPr>
        <p:spPr>
          <a:xfrm>
            <a:off x="2142361" y="4375899"/>
            <a:ext cx="55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4D01F-A96B-4F52-AAC2-5BB4484254BC}"/>
              </a:ext>
            </a:extLst>
          </p:cNvPr>
          <p:cNvSpPr txBox="1"/>
          <p:nvPr/>
        </p:nvSpPr>
        <p:spPr>
          <a:xfrm>
            <a:off x="3199884" y="4375899"/>
            <a:ext cx="61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70E7F4-1E4B-F749-83BB-CB1F0937F2FA}"/>
              </a:ext>
            </a:extLst>
          </p:cNvPr>
          <p:cNvSpPr txBox="1"/>
          <p:nvPr/>
        </p:nvSpPr>
        <p:spPr>
          <a:xfrm>
            <a:off x="3812135" y="4375899"/>
            <a:ext cx="55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B0AFD2-EBE0-DC88-0021-B9AF2C84A94F}"/>
              </a:ext>
            </a:extLst>
          </p:cNvPr>
          <p:cNvSpPr txBox="1"/>
          <p:nvPr/>
        </p:nvSpPr>
        <p:spPr>
          <a:xfrm>
            <a:off x="4925317" y="4375899"/>
            <a:ext cx="61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7C4F3-00A8-E802-FA41-8AF93A5ED4EA}"/>
              </a:ext>
            </a:extLst>
          </p:cNvPr>
          <p:cNvSpPr txBox="1"/>
          <p:nvPr/>
        </p:nvSpPr>
        <p:spPr>
          <a:xfrm>
            <a:off x="5537568" y="4375899"/>
            <a:ext cx="55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+4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867E9-761A-1469-AB5C-95BEF879F08A}"/>
              </a:ext>
            </a:extLst>
          </p:cNvPr>
          <p:cNvSpPr txBox="1"/>
          <p:nvPr/>
        </p:nvSpPr>
        <p:spPr>
          <a:xfrm>
            <a:off x="2754611" y="4375899"/>
            <a:ext cx="55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395A4-AEA4-919A-DC85-32073B021611}"/>
              </a:ext>
            </a:extLst>
          </p:cNvPr>
          <p:cNvSpPr txBox="1"/>
          <p:nvPr/>
        </p:nvSpPr>
        <p:spPr>
          <a:xfrm>
            <a:off x="4424385" y="4375899"/>
            <a:ext cx="55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…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3F7586F-D462-7833-A118-90BA40993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8340" y="1231049"/>
            <a:ext cx="211554" cy="20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8A4F98B-A55E-8AC6-B80D-F95D06F6B390}"/>
              </a:ext>
            </a:extLst>
          </p:cNvPr>
          <p:cNvSpPr/>
          <p:nvPr/>
        </p:nvSpPr>
        <p:spPr>
          <a:xfrm>
            <a:off x="2142361" y="1874015"/>
            <a:ext cx="1335819" cy="284305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5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9A07CF3-E33E-D121-A317-5945F3B9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165194" y="1919213"/>
            <a:ext cx="222637" cy="1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FC6E45A-0975-584C-6371-E32ABDC19167}"/>
              </a:ext>
            </a:extLst>
          </p:cNvPr>
          <p:cNvSpPr/>
          <p:nvPr/>
        </p:nvSpPr>
        <p:spPr>
          <a:xfrm>
            <a:off x="2888763" y="1987737"/>
            <a:ext cx="55659" cy="568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2D0DE78-9C8D-8ABA-A753-DE299C2A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32907" y="1913381"/>
            <a:ext cx="211554" cy="20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13C2D7E-FD67-CBB4-DB4C-16ED3BD7F0EE}"/>
              </a:ext>
            </a:extLst>
          </p:cNvPr>
          <p:cNvSpPr/>
          <p:nvPr/>
        </p:nvSpPr>
        <p:spPr>
          <a:xfrm>
            <a:off x="5537568" y="1874015"/>
            <a:ext cx="1335819" cy="284305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9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1C90EB30-9FB2-A3AA-6AD5-4DA03C744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982841" y="1930876"/>
            <a:ext cx="222637" cy="1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80041DE-F034-2281-5DF5-8C712ECADE74}"/>
              </a:ext>
            </a:extLst>
          </p:cNvPr>
          <p:cNvSpPr/>
          <p:nvPr/>
        </p:nvSpPr>
        <p:spPr>
          <a:xfrm>
            <a:off x="6283970" y="1987737"/>
            <a:ext cx="55659" cy="568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FCC16F2-7FC4-D9BB-514A-17F46898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8114" y="1913381"/>
            <a:ext cx="211554" cy="20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B6A1029-A8AD-FB22-807C-2E960CD542D8}"/>
              </a:ext>
            </a:extLst>
          </p:cNvPr>
          <p:cNvSpPr/>
          <p:nvPr/>
        </p:nvSpPr>
        <p:spPr>
          <a:xfrm>
            <a:off x="1363133" y="2556347"/>
            <a:ext cx="1335819" cy="284305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3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4B141EA-0C16-68B7-B683-A2F80C08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385966" y="2601545"/>
            <a:ext cx="222637" cy="1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F05370A-E12A-78E2-9EC0-45C2798BE6F1}"/>
              </a:ext>
            </a:extLst>
          </p:cNvPr>
          <p:cNvSpPr/>
          <p:nvPr/>
        </p:nvSpPr>
        <p:spPr>
          <a:xfrm>
            <a:off x="2109535" y="2670069"/>
            <a:ext cx="55659" cy="568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6AC4704-2E77-C7BD-7E90-604705588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043" y="2595713"/>
            <a:ext cx="211554" cy="20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F90D1B9-DCE5-FB48-11A2-3E9B784B9BA3}"/>
              </a:ext>
            </a:extLst>
          </p:cNvPr>
          <p:cNvSpPr/>
          <p:nvPr/>
        </p:nvSpPr>
        <p:spPr>
          <a:xfrm>
            <a:off x="3032907" y="2556347"/>
            <a:ext cx="1335819" cy="284305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C3B8024F-9D90-173E-12EF-D2FCBE2E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055740" y="2601545"/>
            <a:ext cx="222637" cy="1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440F34CF-9599-3638-0970-B3D40A30884F}"/>
              </a:ext>
            </a:extLst>
          </p:cNvPr>
          <p:cNvSpPr/>
          <p:nvPr/>
        </p:nvSpPr>
        <p:spPr>
          <a:xfrm>
            <a:off x="3779309" y="2670069"/>
            <a:ext cx="55659" cy="568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78305D54-B392-6265-8005-5E57312C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1513" y="2595713"/>
            <a:ext cx="211554" cy="20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82F3DEC-A77F-9D5A-C078-E1B6CBACBC77}"/>
              </a:ext>
            </a:extLst>
          </p:cNvPr>
          <p:cNvSpPr/>
          <p:nvPr/>
        </p:nvSpPr>
        <p:spPr>
          <a:xfrm>
            <a:off x="4758340" y="2556347"/>
            <a:ext cx="1335819" cy="284305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F5ADC3B9-099A-E122-6D7E-F98449CC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203613" y="2613208"/>
            <a:ext cx="222637" cy="1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415843C1-7502-D837-310E-11E29AFF9975}"/>
              </a:ext>
            </a:extLst>
          </p:cNvPr>
          <p:cNvSpPr/>
          <p:nvPr/>
        </p:nvSpPr>
        <p:spPr>
          <a:xfrm>
            <a:off x="5504742" y="2670069"/>
            <a:ext cx="55659" cy="568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B48AC713-61A9-AC7B-6101-78A95BA7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6250" y="2595713"/>
            <a:ext cx="211554" cy="20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A15C93D-2224-AF24-2DEF-8D4738B82196}"/>
              </a:ext>
            </a:extLst>
          </p:cNvPr>
          <p:cNvSpPr/>
          <p:nvPr/>
        </p:nvSpPr>
        <p:spPr>
          <a:xfrm>
            <a:off x="6428114" y="2556347"/>
            <a:ext cx="1335819" cy="284305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D5E63707-2353-F29B-9603-4ECFC00C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873387" y="2613208"/>
            <a:ext cx="222637" cy="19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62A93CB-9E67-9006-05FB-DCFD0F7037AE}"/>
              </a:ext>
            </a:extLst>
          </p:cNvPr>
          <p:cNvSpPr/>
          <p:nvPr/>
        </p:nvSpPr>
        <p:spPr>
          <a:xfrm>
            <a:off x="7174516" y="2670069"/>
            <a:ext cx="55659" cy="568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48EBF9CA-E2F4-C90C-4B29-E3A52444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6720" y="2595713"/>
            <a:ext cx="211554" cy="20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092C1630-D96A-F6D9-E890-FBCD5001E836}"/>
              </a:ext>
            </a:extLst>
          </p:cNvPr>
          <p:cNvSpPr/>
          <p:nvPr/>
        </p:nvSpPr>
        <p:spPr>
          <a:xfrm>
            <a:off x="6539432" y="3011235"/>
            <a:ext cx="1113183" cy="1307803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F7B2AC-007C-A191-10C9-96C9ECBCEBB1}"/>
              </a:ext>
            </a:extLst>
          </p:cNvPr>
          <p:cNvSpPr txBox="1"/>
          <p:nvPr/>
        </p:nvSpPr>
        <p:spPr>
          <a:xfrm>
            <a:off x="6595091" y="4375899"/>
            <a:ext cx="50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-20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04D44A-57D4-B5A5-05EE-15F71B935229}"/>
              </a:ext>
            </a:extLst>
          </p:cNvPr>
          <p:cNvSpPr txBox="1"/>
          <p:nvPr/>
        </p:nvSpPr>
        <p:spPr>
          <a:xfrm>
            <a:off x="7207342" y="4375899"/>
            <a:ext cx="55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+8</a:t>
            </a:r>
          </a:p>
        </p:txBody>
      </p:sp>
      <p:sp>
        <p:nvSpPr>
          <p:cNvPr id="53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15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 animBg="1"/>
      <p:bldP spid="28" grpId="0" animBg="1"/>
      <p:bldP spid="32" grpId="0" animBg="1"/>
      <p:bldP spid="36" grpId="0" animBg="1"/>
      <p:bldP spid="40" grpId="0" animBg="1"/>
      <p:bldP spid="44" grpId="0" animBg="1"/>
      <p:bldP spid="48" grpId="0" animBg="1"/>
      <p:bldP spid="49" grpId="0"/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officeArt object" descr="کتاب مرجع"/>
          <p:cNvSpPr/>
          <p:nvPr/>
        </p:nvSpPr>
        <p:spPr>
          <a:xfrm>
            <a:off x="1605756" y="166689"/>
            <a:ext cx="5932487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ارزش‌های کمینه-بیشینه (</a:t>
            </a:r>
            <a:r>
              <a:rPr lang="en-US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Minimax Values</a:t>
            </a:r>
            <a:r>
              <a:rPr lang="fa-IR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E74B518D-62CA-5FA1-EDE1-21C869FF32A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5F6F55E-77DD-F7A4-E46E-E82DB9E4203B}"/>
              </a:ext>
            </a:extLst>
          </p:cNvPr>
          <p:cNvGrpSpPr/>
          <p:nvPr/>
        </p:nvGrpSpPr>
        <p:grpSpPr>
          <a:xfrm>
            <a:off x="1752600" y="2042392"/>
            <a:ext cx="5867400" cy="1668735"/>
            <a:chOff x="1676400" y="1447800"/>
            <a:chExt cx="8763000" cy="28825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979B6A-96E6-C482-4ADA-537998F35305}"/>
                </a:ext>
              </a:extLst>
            </p:cNvPr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38241266-4D11-A832-D275-10F10791D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7DC621-6BCB-3EA2-9C24-323B2452FD54}"/>
                </a:ext>
              </a:extLst>
            </p:cNvPr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988C356-2593-B1E6-0A39-22458938B9BD}"/>
                </a:ext>
              </a:extLst>
            </p:cNvPr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1C1BE6-AD26-9F3C-D826-7744F68C679F}"/>
                </a:ext>
              </a:extLst>
            </p:cNvPr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D36061-71EC-1813-CF1A-310FF7D1B3F7}"/>
                </a:ext>
              </a:extLst>
            </p:cNvPr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69F8E4-BBE8-150A-DE5F-DC9D39A21A1B}"/>
                </a:ext>
              </a:extLst>
            </p:cNvPr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C8977B-4959-583B-3417-D80077E46514}"/>
                </a:ext>
              </a:extLst>
            </p:cNvPr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F4F39A-0CA7-9F0E-70CD-5E163B5F9C9B}"/>
                </a:ext>
              </a:extLst>
            </p:cNvPr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C0774FF3-EAF3-EF36-586D-E18B3F9C0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DB3D46-ABC0-9EE3-9C3D-8E23269F31C3}"/>
                </a:ext>
              </a:extLst>
            </p:cNvPr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5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A81A6AB8-9890-5545-8CFA-E6DAFD2F0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D19A2C-B1D6-E0B2-683D-9F46DCCE492F}"/>
                </a:ext>
              </a:extLst>
            </p:cNvPr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3495EF6-8F28-0DEB-1A1B-E44D6235C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C707F9-FF45-E6B2-DAC9-E5475E7429BB}"/>
                </a:ext>
              </a:extLst>
            </p:cNvPr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9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AB7066B6-2A46-6B40-B573-D77DF7AC1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7731E4-D67B-9A8D-E7CB-6BFA4326D902}"/>
                </a:ext>
              </a:extLst>
            </p:cNvPr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D6AF289-2F35-F031-22EA-9FAA363D1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68EA1B-2AAC-CC74-760C-A57F2B045169}"/>
                </a:ext>
              </a:extLst>
            </p:cNvPr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3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8E91DCE1-5FBC-D496-A914-FC6EAB1B0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DF67310-5760-571D-D84D-01B9343FF8CF}"/>
                </a:ext>
              </a:extLst>
            </p:cNvPr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D5D8A500-FA41-1C52-19C0-0D65032EF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3F4F96-2390-2A6B-1BD0-934756EFBB57}"/>
                </a:ext>
              </a:extLst>
            </p:cNvPr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7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47B0D065-2C47-9501-0180-958783488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3260831-88CD-5D1A-4642-DD4FA16782CD}"/>
                </a:ext>
              </a:extLst>
            </p:cNvPr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6B946443-7AFE-3663-399C-865C85A34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F22C78F-5328-43DA-8D55-D66E30443DC2}"/>
                </a:ext>
              </a:extLst>
            </p:cNvPr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1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A4464956-F0F0-75CD-371F-241731A4D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C67BC66-EC5E-ADD1-C419-F8A2B4229C07}"/>
                </a:ext>
              </a:extLst>
            </p:cNvPr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165813F5-8E60-CB34-7098-D8913759F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54D80B-3B8C-ADEE-FCB4-F19D8228B75F}"/>
                </a:ext>
              </a:extLst>
            </p:cNvPr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5" name="Picture 3" descr="\\.host\Shared Folders\Shared with PC\images\Pacman_stuck_minimax.png">
              <a:extLst>
                <a:ext uri="{FF2B5EF4-FFF2-40B4-BE49-F238E27FC236}">
                  <a16:creationId xmlns:a16="http://schemas.microsoft.com/office/drawing/2014/main" id="{2A09C98A-3ADC-5F9A-911B-CB96E3E54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5844E-09A7-DF80-AE0B-F2BE4CD3675B}"/>
                </a:ext>
              </a:extLst>
            </p:cNvPr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DE848EF2-EA9F-46DA-F897-603D53757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BF434A-4727-881B-04E1-AF9F156EB69A}"/>
                </a:ext>
              </a:extLst>
            </p:cNvPr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6DE13F-3139-9CF0-D1A0-B7125BF77302}"/>
                </a:ext>
              </a:extLst>
            </p:cNvPr>
            <p:cNvSpPr txBox="1"/>
            <p:nvPr/>
          </p:nvSpPr>
          <p:spPr>
            <a:xfrm>
              <a:off x="6894815" y="3733797"/>
              <a:ext cx="927063" cy="5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51DC1A-3668-A8C7-228E-D9905E1C0569}"/>
                </a:ext>
              </a:extLst>
            </p:cNvPr>
            <p:cNvSpPr txBox="1"/>
            <p:nvPr/>
          </p:nvSpPr>
          <p:spPr>
            <a:xfrm>
              <a:off x="4630220" y="3733799"/>
              <a:ext cx="838201" cy="5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CE0E5C-2910-4AE9-C8FD-E432EA4654B5}"/>
                </a:ext>
              </a:extLst>
            </p:cNvPr>
            <p:cNvSpPr txBox="1"/>
            <p:nvPr/>
          </p:nvSpPr>
          <p:spPr>
            <a:xfrm>
              <a:off x="2267164" y="3733799"/>
              <a:ext cx="838201" cy="5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B8026CD-AD2A-5EA9-EBA7-EEF6D2EF78BF}"/>
              </a:ext>
            </a:extLst>
          </p:cNvPr>
          <p:cNvSpPr txBox="1"/>
          <p:nvPr/>
        </p:nvSpPr>
        <p:spPr>
          <a:xfrm>
            <a:off x="6227484" y="1069998"/>
            <a:ext cx="2633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حالت‌های تحت کنترل حریف:</a:t>
            </a:r>
          </a:p>
        </p:txBody>
      </p:sp>
      <p:pic>
        <p:nvPicPr>
          <p:cNvPr id="43" name="Picture 42" descr="TP_tmp.png">
            <a:extLst>
              <a:ext uri="{FF2B5EF4-FFF2-40B4-BE49-F238E27FC236}">
                <a16:creationId xmlns:a16="http://schemas.microsoft.com/office/drawing/2014/main" id="{101F5F22-E86B-66FD-0ADA-9F3B29E821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5012" y="1378533"/>
            <a:ext cx="2334738" cy="365373"/>
          </a:xfrm>
          <a:prstGeom prst="rect">
            <a:avLst/>
          </a:prstGeom>
          <a:noFill/>
          <a:ln/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CEF1EF-FD6C-B203-C0C7-E94B995619D1}"/>
              </a:ext>
            </a:extLst>
          </p:cNvPr>
          <p:cNvSpPr txBox="1"/>
          <p:nvPr/>
        </p:nvSpPr>
        <p:spPr>
          <a:xfrm>
            <a:off x="288996" y="1067164"/>
            <a:ext cx="2633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solidFill>
                  <a:schemeClr val="accent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حالت‌های تحت کنترل عامل:</a:t>
            </a:r>
          </a:p>
        </p:txBody>
      </p:sp>
      <p:pic>
        <p:nvPicPr>
          <p:cNvPr id="45" name="Picture 44" descr="TP_tmp.png">
            <a:extLst>
              <a:ext uri="{FF2B5EF4-FFF2-40B4-BE49-F238E27FC236}">
                <a16:creationId xmlns:a16="http://schemas.microsoft.com/office/drawing/2014/main" id="{A5BEBB52-F032-E574-E591-0CABD6FA93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395500" y="1386655"/>
            <a:ext cx="2230926" cy="34912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5973C1-2E7C-C17D-2C39-62EE9AFCF848}"/>
                  </a:ext>
                </a:extLst>
              </p:cNvPr>
              <p:cNvSpPr txBox="1"/>
              <p:nvPr/>
            </p:nvSpPr>
            <p:spPr>
              <a:xfrm>
                <a:off x="3370035" y="3955514"/>
                <a:ext cx="2643294" cy="86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fa-IR" sz="1600" dirty="0">
                    <a:solidFill>
                      <a:srgbClr val="7030A0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حالت‌های پایانی </a:t>
                </a:r>
                <a:r>
                  <a:rPr lang="en-US" sz="1600" dirty="0">
                    <a:solidFill>
                      <a:srgbClr val="7030A0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terminal</a:t>
                </a:r>
                <a:r>
                  <a:rPr lang="fa-IR" sz="1600" dirty="0">
                    <a:solidFill>
                      <a:srgbClr val="7030A0"/>
                    </a:solidFill>
                    <a:latin typeface="Vazir" panose="020B0603030804020204" pitchFamily="34" charset="-78"/>
                    <a:cs typeface="Vazir" panose="020B0603030804020204" pitchFamily="34" charset="-78"/>
                  </a:rPr>
                  <a:t>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𝑉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Vazir" panose="020B0603030804020204" pitchFamily="34" charset="-78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Vazir" panose="020B0603030804020204" pitchFamily="34" charset="-78"/>
                            </a:rPr>
                            <m:t>𝑠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=</m:t>
                      </m:r>
                      <m:r>
                        <a:rPr lang="fa-IR" sz="1600" b="0" i="1" smtClean="0">
                          <a:latin typeface="Cambria Math" panose="02040503050406030204" pitchFamily="18" charset="0"/>
                          <a:cs typeface="Vazir" panose="020B0603030804020204" pitchFamily="34" charset="-78"/>
                        </a:rPr>
                        <m:t>معلوم</m:t>
                      </m:r>
                    </m:oMath>
                  </m:oMathPara>
                </a14:m>
                <a:endParaRPr lang="fa-IR" sz="1600" b="0" dirty="0">
                  <a:latin typeface="Vazir" panose="020B0603030804020204" pitchFamily="34" charset="-78"/>
                  <a:cs typeface="Vazir" panose="020B0603030804020204" pitchFamily="34" charset="-78"/>
                </a:endParaRPr>
              </a:p>
              <a:p>
                <a:pPr algn="r" rtl="1"/>
                <a:endParaRPr lang="fa-IR" sz="1600" dirty="0">
                  <a:solidFill>
                    <a:srgbClr val="7030A0"/>
                  </a:solidFill>
                  <a:latin typeface="Vazir" panose="020B0603030804020204" pitchFamily="34" charset="-78"/>
                  <a:cs typeface="Vazir" panose="020B0603030804020204" pitchFamily="34" charset="-78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5973C1-2E7C-C17D-2C39-62EE9AFC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035" y="3955514"/>
                <a:ext cx="2643294" cy="861070"/>
              </a:xfrm>
              <a:prstGeom prst="rect">
                <a:avLst/>
              </a:prstGeom>
              <a:blipFill>
                <a:blip r:embed="rId8"/>
                <a:stretch>
                  <a:fillRect t="-2128" r="-115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Arrow 89">
            <a:extLst>
              <a:ext uri="{FF2B5EF4-FFF2-40B4-BE49-F238E27FC236}">
                <a16:creationId xmlns:a16="http://schemas.microsoft.com/office/drawing/2014/main" id="{6D99A6B7-7995-3F29-1FBA-685009E46E6F}"/>
              </a:ext>
            </a:extLst>
          </p:cNvPr>
          <p:cNvSpPr/>
          <p:nvPr/>
        </p:nvSpPr>
        <p:spPr>
          <a:xfrm rot="7511372">
            <a:off x="6553444" y="1959806"/>
            <a:ext cx="770937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89">
            <a:extLst>
              <a:ext uri="{FF2B5EF4-FFF2-40B4-BE49-F238E27FC236}">
                <a16:creationId xmlns:a16="http://schemas.microsoft.com/office/drawing/2014/main" id="{87B98407-E9FF-1BDA-FF96-E793B0A14ECB}"/>
              </a:ext>
            </a:extLst>
          </p:cNvPr>
          <p:cNvSpPr/>
          <p:nvPr/>
        </p:nvSpPr>
        <p:spPr>
          <a:xfrm rot="1641257">
            <a:off x="3091682" y="1621626"/>
            <a:ext cx="770937" cy="3048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16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54" grpId="0"/>
      <p:bldP spid="55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1"/>
          <p:cNvSpPr/>
          <p:nvPr/>
        </p:nvSpPr>
        <p:spPr>
          <a:xfrm>
            <a:off x="1014413" y="914400"/>
            <a:ext cx="7113587" cy="3603625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18437" name="officeArt object" descr="کتاب مرجع"/>
          <p:cNvSpPr/>
          <p:nvPr/>
        </p:nvSpPr>
        <p:spPr>
          <a:xfrm>
            <a:off x="2555875" y="195263"/>
            <a:ext cx="3721100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درخت بازی دوز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6544E-AF2F-2F31-EE5C-547AE8CF2E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9" t="7500" r="11244" b="10062"/>
          <a:stretch/>
        </p:blipFill>
        <p:spPr>
          <a:xfrm>
            <a:off x="4862753" y="2266950"/>
            <a:ext cx="2828444" cy="2185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297D9-7D85-000C-C884-E8276D456F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28796" r="26563" b="53704"/>
          <a:stretch/>
        </p:blipFill>
        <p:spPr>
          <a:xfrm flipH="1">
            <a:off x="1448146" y="2114550"/>
            <a:ext cx="533054" cy="535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8E94A-95F8-90C6-2EFB-7D5413844B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28796" r="26563" b="53704"/>
          <a:stretch/>
        </p:blipFill>
        <p:spPr>
          <a:xfrm flipH="1">
            <a:off x="1448146" y="975317"/>
            <a:ext cx="533054" cy="535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3E91B-1FB2-6EEC-9FC5-FBE22B4307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6" t="28418" r="59175" b="52720"/>
          <a:stretch/>
        </p:blipFill>
        <p:spPr>
          <a:xfrm>
            <a:off x="1457671" y="2726733"/>
            <a:ext cx="533054" cy="56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EFCF1A-6890-11B4-3490-F380D241B2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6" t="28418" r="59175" b="52720"/>
          <a:stretch/>
        </p:blipFill>
        <p:spPr>
          <a:xfrm>
            <a:off x="1457671" y="1530101"/>
            <a:ext cx="533054" cy="565150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6567E29C-0CC1-7367-335F-C12283F39872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1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17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officeArt object" descr="کتاب مرجع"/>
          <p:cNvSpPr/>
          <p:nvPr/>
        </p:nvSpPr>
        <p:spPr>
          <a:xfrm>
            <a:off x="1795938" y="169863"/>
            <a:ext cx="5671662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جستجوی تخاصمی (کمینه-بیشینه) </a:t>
            </a:r>
            <a:r>
              <a:rPr lang="en-US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Minimax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C6E55B82-906D-DD58-E05C-94A74BF37005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Rectangle 3">
            <a:extLst>
              <a:ext uri="{FF2B5EF4-FFF2-40B4-BE49-F238E27FC236}">
                <a16:creationId xmlns:a16="http://schemas.microsoft.com/office/drawing/2014/main" id="{88CB8416-B86B-D601-0B4E-2F4F82002C04}"/>
              </a:ext>
            </a:extLst>
          </p:cNvPr>
          <p:cNvSpPr txBox="1">
            <a:spLocks noChangeArrowheads="1"/>
          </p:cNvSpPr>
          <p:nvPr/>
        </p:nvSpPr>
        <p:spPr>
          <a:xfrm>
            <a:off x="3703056" y="1154134"/>
            <a:ext cx="4865212" cy="3468642"/>
          </a:xfrm>
          <a:prstGeom prst="rect">
            <a:avLst/>
          </a:prstGeom>
          <a:noFill/>
          <a:ln>
            <a:noFill/>
            <a:round/>
          </a:ln>
        </p:spPr>
        <p:txBody>
          <a:bodyPr wrap="square"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5pPr>
            <a:lvl6pPr marL="2286000">
              <a:defRPr lang="ru-RU" altLang="en-US">
                <a:latin typeface="+mn-lt"/>
                <a:ea typeface="+mn-ea"/>
                <a:cs typeface="+mn-cs"/>
              </a:defRPr>
            </a:lvl6pPr>
            <a:lvl7pPr marL="2743200">
              <a:defRPr lang="ru-RU" altLang="en-US">
                <a:latin typeface="+mn-lt"/>
                <a:ea typeface="+mn-ea"/>
                <a:cs typeface="+mn-cs"/>
              </a:defRPr>
            </a:lvl7pPr>
            <a:lvl8pPr marL="3200400">
              <a:defRPr lang="ru-RU" altLang="en-US">
                <a:latin typeface="+mn-lt"/>
                <a:ea typeface="+mn-ea"/>
                <a:cs typeface="+mn-cs"/>
              </a:defRPr>
            </a:lvl8pPr>
            <a:lvl9pPr marL="3657600">
              <a:defRPr lang="ru-RU" altLang="en-US"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 rtl="1" eaLnBrk="1" hangingPunct="1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rgbClr val="0070C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بازی‌های جمع صفر قطعی</a:t>
            </a:r>
            <a:endParaRPr lang="en-US" sz="1800" dirty="0">
              <a:solidFill>
                <a:srgbClr val="0070C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742950" lvl="1" indent="-285750" algn="r" rt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دوز، شطرنج، چکرز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742950" lvl="1" indent="-285750" algn="r" rtl="1" eaLnBrk="1" hangingPunct="1">
              <a:buFont typeface="Wingdings" panose="05000000000000000000" pitchFamily="2" charset="2"/>
              <a:buChar char="§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یک بازیکن نتیجه را بیشینه می‌کند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742950" lvl="1" indent="-285750" algn="r" rtl="1" eaLnBrk="1" hangingPunct="1">
              <a:buFont typeface="Wingdings" panose="05000000000000000000" pitchFamily="2" charset="2"/>
              <a:buChar char="§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بازیکن دیگر نتیجه را کمینه می‌کند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742950" lvl="1" indent="-285750" algn="r" rtl="1" eaLnBrk="1" hangingPunct="1">
              <a:buFont typeface="Wingdings" panose="05000000000000000000" pitchFamily="2" charset="2"/>
              <a:buChar char="§"/>
            </a:pPr>
            <a:endParaRPr lang="en-US" sz="1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 eaLnBrk="1" hangingPunct="1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rgbClr val="0070C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جستجوی کمینه‌-بیشینه:</a:t>
            </a:r>
            <a:endParaRPr lang="en-US" sz="1800" dirty="0">
              <a:solidFill>
                <a:srgbClr val="0070C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742950" lvl="1" indent="-285750" algn="r" rtl="1" eaLnBrk="1" hangingPunct="1">
              <a:buFont typeface="Wingdings" panose="05000000000000000000" pitchFamily="2" charset="2"/>
              <a:buChar char="§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یک درخت جستجوی فضای حالت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742950" lvl="1" indent="-285750" algn="r" rtl="1" eaLnBrk="1" hangingPunct="1">
              <a:buFont typeface="Wingdings" panose="05000000000000000000" pitchFamily="2" charset="2"/>
              <a:buChar char="§"/>
            </a:pP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بازیکن‌ها به نوبت بازی می‌کنند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742950" lvl="1" indent="-285750" algn="r" rtl="1"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1600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مقدار کمینه-بیشینه 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هر گره محاسبه می‌شود: بهترین سود قابل حاصل در مقابل یک حریف منطقی (بهینه)</a:t>
            </a:r>
            <a:endParaRPr lang="en-US" sz="1600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6541C1F-A90B-0371-749A-DB2D52DB5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352" y="1823207"/>
            <a:ext cx="342900" cy="257756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4A3530A0-9DD0-E79E-5B35-D1D0D826A80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312551" y="2660915"/>
            <a:ext cx="342900" cy="257756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0809326-2924-E316-61C1-14BE6938C28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84152" y="2660915"/>
            <a:ext cx="342900" cy="257756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D1E781D-9476-5C02-E8B1-069290FD8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51" y="3756380"/>
            <a:ext cx="342900" cy="257756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8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ADD849B-03D1-4951-815A-9063B361C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71" y="3756380"/>
            <a:ext cx="342900" cy="257756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C4B20DC-B4A1-C0D6-5FD5-30DE52AED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252" y="3756380"/>
            <a:ext cx="342900" cy="257756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92C17DE-7B08-676B-F559-D7DD8BB2C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052" y="3756380"/>
            <a:ext cx="342900" cy="257756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6</a:t>
            </a:r>
          </a:p>
        </p:txBody>
      </p:sp>
      <p:cxnSp>
        <p:nvCxnSpPr>
          <p:cNvPr id="11" name="AutoShape 11">
            <a:extLst>
              <a:ext uri="{FF2B5EF4-FFF2-40B4-BE49-F238E27FC236}">
                <a16:creationId xmlns:a16="http://schemas.microsoft.com/office/drawing/2014/main" id="{874EC2A4-D5B0-5044-D8C7-ADDD17200F69}"/>
              </a:ext>
            </a:extLst>
          </p:cNvPr>
          <p:cNvCxnSpPr>
            <a:cxnSpLocks noChangeShapeType="1"/>
            <a:stCxn id="4" idx="3"/>
            <a:endCxn id="5" idx="3"/>
          </p:cNvCxnSpPr>
          <p:nvPr/>
        </p:nvCxnSpPr>
        <p:spPr bwMode="auto">
          <a:xfrm flipH="1">
            <a:off x="1484001" y="2080963"/>
            <a:ext cx="685800" cy="5799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12">
            <a:extLst>
              <a:ext uri="{FF2B5EF4-FFF2-40B4-BE49-F238E27FC236}">
                <a16:creationId xmlns:a16="http://schemas.microsoft.com/office/drawing/2014/main" id="{A095C45C-FA1A-08EB-DAF1-464E257E95A8}"/>
              </a:ext>
            </a:extLst>
          </p:cNvPr>
          <p:cNvCxnSpPr>
            <a:cxnSpLocks noChangeShapeType="1"/>
            <a:stCxn id="4" idx="3"/>
            <a:endCxn id="6" idx="3"/>
          </p:cNvCxnSpPr>
          <p:nvPr/>
        </p:nvCxnSpPr>
        <p:spPr bwMode="auto">
          <a:xfrm>
            <a:off x="2169802" y="2080963"/>
            <a:ext cx="685800" cy="5799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377E470D-77CB-8660-9A5A-840EAF02F35B}"/>
              </a:ext>
            </a:extLst>
          </p:cNvPr>
          <p:cNvCxnSpPr>
            <a:cxnSpLocks noChangeShapeType="1"/>
            <a:stCxn id="5" idx="0"/>
            <a:endCxn id="7" idx="0"/>
          </p:cNvCxnSpPr>
          <p:nvPr/>
        </p:nvCxnSpPr>
        <p:spPr bwMode="auto">
          <a:xfrm flipH="1">
            <a:off x="1141101" y="2918672"/>
            <a:ext cx="342900" cy="837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4">
            <a:extLst>
              <a:ext uri="{FF2B5EF4-FFF2-40B4-BE49-F238E27FC236}">
                <a16:creationId xmlns:a16="http://schemas.microsoft.com/office/drawing/2014/main" id="{71FAAE5C-5E4F-83FC-59DA-7BF1C9A97F68}"/>
              </a:ext>
            </a:extLst>
          </p:cNvPr>
          <p:cNvCxnSpPr>
            <a:cxnSpLocks noChangeShapeType="1"/>
            <a:stCxn id="5" idx="0"/>
            <a:endCxn id="8" idx="0"/>
          </p:cNvCxnSpPr>
          <p:nvPr/>
        </p:nvCxnSpPr>
        <p:spPr bwMode="auto">
          <a:xfrm>
            <a:off x="1484001" y="2918672"/>
            <a:ext cx="274320" cy="837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5">
            <a:extLst>
              <a:ext uri="{FF2B5EF4-FFF2-40B4-BE49-F238E27FC236}">
                <a16:creationId xmlns:a16="http://schemas.microsoft.com/office/drawing/2014/main" id="{2244A8D1-6F80-3015-BC85-B31552473B27}"/>
              </a:ext>
            </a:extLst>
          </p:cNvPr>
          <p:cNvCxnSpPr>
            <a:cxnSpLocks noChangeShapeType="1"/>
            <a:stCxn id="6" idx="0"/>
            <a:endCxn id="9" idx="0"/>
          </p:cNvCxnSpPr>
          <p:nvPr/>
        </p:nvCxnSpPr>
        <p:spPr bwMode="auto">
          <a:xfrm flipH="1">
            <a:off x="2512702" y="2918672"/>
            <a:ext cx="342900" cy="837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6">
            <a:extLst>
              <a:ext uri="{FF2B5EF4-FFF2-40B4-BE49-F238E27FC236}">
                <a16:creationId xmlns:a16="http://schemas.microsoft.com/office/drawing/2014/main" id="{E0956EAF-3DB0-17ED-180A-7F3719A7D61E}"/>
              </a:ext>
            </a:extLst>
          </p:cNvPr>
          <p:cNvCxnSpPr>
            <a:cxnSpLocks noChangeShapeType="1"/>
            <a:stCxn id="6" idx="0"/>
            <a:endCxn id="10" idx="0"/>
          </p:cNvCxnSpPr>
          <p:nvPr/>
        </p:nvCxnSpPr>
        <p:spPr bwMode="auto">
          <a:xfrm>
            <a:off x="2855602" y="2918672"/>
            <a:ext cx="342900" cy="837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Text Box 17">
            <a:extLst>
              <a:ext uri="{FF2B5EF4-FFF2-40B4-BE49-F238E27FC236}">
                <a16:creationId xmlns:a16="http://schemas.microsoft.com/office/drawing/2014/main" id="{937A150D-3FA9-0467-C799-321115C5D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155" y="1823678"/>
            <a:ext cx="597218" cy="3101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6BF46E9E-372F-FD92-AA98-FFF4D162A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240" y="2594464"/>
            <a:ext cx="597218" cy="3101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83C1ECB7-76F5-E359-A562-F74E0C99EE0D}"/>
              </a:ext>
            </a:extLst>
          </p:cNvPr>
          <p:cNvGrpSpPr>
            <a:grpSpLocks/>
          </p:cNvGrpSpPr>
          <p:nvPr/>
        </p:nvGrpSpPr>
        <p:grpSpPr bwMode="auto">
          <a:xfrm>
            <a:off x="1350019" y="2590825"/>
            <a:ext cx="1657756" cy="339979"/>
            <a:chOff x="6061372" y="3193080"/>
            <a:chExt cx="1841740" cy="4020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5FFE75-A239-DC2F-A92A-C3FED2FB8E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1372" y="3193080"/>
              <a:ext cx="320921" cy="400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0CCE90-9E15-F65B-025E-256C86A42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2191" y="3194765"/>
              <a:ext cx="320921" cy="400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B96C340-0E7E-E9D3-ED57-289DC582F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9070" y="1816872"/>
            <a:ext cx="2814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07CCC5A-7772-BB05-85D9-AE596E52BC83}"/>
              </a:ext>
            </a:extLst>
          </p:cNvPr>
          <p:cNvSpPr/>
          <p:nvPr/>
        </p:nvSpPr>
        <p:spPr bwMode="auto">
          <a:xfrm>
            <a:off x="791058" y="3544741"/>
            <a:ext cx="2743201" cy="64439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9462" name="Rounded Rectangle 28">
            <a:extLst>
              <a:ext uri="{FF2B5EF4-FFF2-40B4-BE49-F238E27FC236}">
                <a16:creationId xmlns:a16="http://schemas.microsoft.com/office/drawing/2014/main" id="{4174965E-43CA-867A-68DF-C5092BC348D7}"/>
              </a:ext>
            </a:extLst>
          </p:cNvPr>
          <p:cNvSpPr/>
          <p:nvPr/>
        </p:nvSpPr>
        <p:spPr bwMode="auto">
          <a:xfrm>
            <a:off x="791058" y="1640180"/>
            <a:ext cx="2811781" cy="141766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9463" name="Text Box 17">
            <a:extLst>
              <a:ext uri="{FF2B5EF4-FFF2-40B4-BE49-F238E27FC236}">
                <a16:creationId xmlns:a16="http://schemas.microsoft.com/office/drawing/2014/main" id="{C70B41A1-F902-6411-F9B8-0DBB401CD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58" y="970156"/>
            <a:ext cx="3124200" cy="6309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a-IR" sz="1400" b="1" dirty="0">
                <a:latin typeface="Vazir" panose="020B0603030804020204" pitchFamily="34" charset="-78"/>
                <a:cs typeface="Vazir" panose="020B0603030804020204" pitchFamily="34" charset="-78"/>
              </a:rPr>
              <a:t>مقادیر کمینه-بیشینه:</a:t>
            </a:r>
          </a:p>
          <a:p>
            <a:pPr algn="ctr">
              <a:spcBef>
                <a:spcPct val="50000"/>
              </a:spcBef>
            </a:pPr>
            <a:r>
              <a:rPr lang="fa-IR" sz="1400" b="1" dirty="0">
                <a:latin typeface="Vazir" panose="020B0603030804020204" pitchFamily="34" charset="-78"/>
                <a:cs typeface="Vazir" panose="020B0603030804020204" pitchFamily="34" charset="-78"/>
              </a:rPr>
              <a:t>به صورت بازگشتی محاسبه می‌شوند</a:t>
            </a:r>
            <a:endParaRPr lang="en-US" sz="1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465" name="Text Box 17">
            <a:extLst>
              <a:ext uri="{FF2B5EF4-FFF2-40B4-BE49-F238E27FC236}">
                <a16:creationId xmlns:a16="http://schemas.microsoft.com/office/drawing/2014/main" id="{706A9B0B-4226-8A14-7D4F-AE5757216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673" y="4220029"/>
            <a:ext cx="3048000" cy="6309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fa-IR" sz="1400" b="1" dirty="0">
                <a:latin typeface="Vazir" panose="020B0603030804020204" pitchFamily="34" charset="-78"/>
                <a:cs typeface="Vazir" panose="020B0603030804020204" pitchFamily="34" charset="-78"/>
              </a:rPr>
              <a:t>مقادیر پایانی:</a:t>
            </a:r>
          </a:p>
          <a:p>
            <a:pPr algn="ctr" rtl="1">
              <a:spcBef>
                <a:spcPct val="50000"/>
              </a:spcBef>
            </a:pPr>
            <a:r>
              <a:rPr lang="fa-IR" sz="1400" b="1" dirty="0">
                <a:latin typeface="Vazir" panose="020B0603030804020204" pitchFamily="34" charset="-78"/>
                <a:cs typeface="Vazir" panose="020B0603030804020204" pitchFamily="34" charset="-78"/>
              </a:rPr>
              <a:t>بخشی از بازی</a:t>
            </a:r>
            <a:endParaRPr lang="en-US" sz="1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9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18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19462" grpId="0" animBg="1"/>
      <p:bldP spid="19463" grpId="0"/>
      <p:bldP spid="194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officeArt object" descr="کتاب مرجع"/>
          <p:cNvSpPr/>
          <p:nvPr/>
        </p:nvSpPr>
        <p:spPr>
          <a:xfrm>
            <a:off x="2555875" y="212725"/>
            <a:ext cx="372110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پیاده‌سازی کمینه-بیشینه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C6181678-3524-48C9-AE5D-D4108264D7C7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F24F8E00-C9B9-4213-C4D8-844FED8D6151}"/>
              </a:ext>
            </a:extLst>
          </p:cNvPr>
          <p:cNvSpPr/>
          <p:nvPr/>
        </p:nvSpPr>
        <p:spPr>
          <a:xfrm>
            <a:off x="76200" y="1577238"/>
            <a:ext cx="3986252" cy="157505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80808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DBD57B7D-A1D9-0CEA-CA4D-213110F45D75}"/>
              </a:ext>
            </a:extLst>
          </p:cNvPr>
          <p:cNvSpPr/>
          <p:nvPr/>
        </p:nvSpPr>
        <p:spPr>
          <a:xfrm>
            <a:off x="5044572" y="1577238"/>
            <a:ext cx="3979032" cy="15750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80808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231778-F5AD-2554-C7DE-632F4A846C2C}"/>
              </a:ext>
            </a:extLst>
          </p:cNvPr>
          <p:cNvSpPr txBox="1">
            <a:spLocks/>
          </p:cNvSpPr>
          <p:nvPr/>
        </p:nvSpPr>
        <p:spPr bwMode="auto">
          <a:xfrm>
            <a:off x="5102344" y="1689742"/>
            <a:ext cx="4217339" cy="168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def min-value(state):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initialize v = </a:t>
            </a:r>
            <a:r>
              <a:rPr lang="en-US" sz="17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700" kern="0" noProof="0" dirty="0"/>
              <a:t>v = min(v,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max-value(successor)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return v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C42959-0274-4D6E-2EC6-2479CEC7DC1C}"/>
              </a:ext>
            </a:extLst>
          </p:cNvPr>
          <p:cNvSpPr txBox="1">
            <a:spLocks/>
          </p:cNvSpPr>
          <p:nvPr/>
        </p:nvSpPr>
        <p:spPr bwMode="auto">
          <a:xfrm>
            <a:off x="125963" y="1276350"/>
            <a:ext cx="4101796" cy="163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def max-value(state):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initialize v =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v = max(v,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min-value(successor)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return v</a:t>
            </a:r>
          </a:p>
        </p:txBody>
      </p:sp>
      <p:sp>
        <p:nvSpPr>
          <p:cNvPr id="7" name="Left-Right Arrow 13">
            <a:extLst>
              <a:ext uri="{FF2B5EF4-FFF2-40B4-BE49-F238E27FC236}">
                <a16:creationId xmlns:a16="http://schemas.microsoft.com/office/drawing/2014/main" id="{F1EA792B-CBDF-99AE-3CE7-8981C8FCA9B4}"/>
              </a:ext>
            </a:extLst>
          </p:cNvPr>
          <p:cNvSpPr/>
          <p:nvPr/>
        </p:nvSpPr>
        <p:spPr>
          <a:xfrm>
            <a:off x="4177996" y="2139758"/>
            <a:ext cx="751033" cy="506268"/>
          </a:xfrm>
          <a:prstGeom prst="leftRightArrow">
            <a:avLst/>
          </a:prstGeom>
          <a:solidFill>
            <a:srgbClr val="BD92DE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P_tmp.png">
            <a:extLst>
              <a:ext uri="{FF2B5EF4-FFF2-40B4-BE49-F238E27FC236}">
                <a16:creationId xmlns:a16="http://schemas.microsoft.com/office/drawing/2014/main" id="{3F96EC61-4725-AC40-DE2D-5BD0D22329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69461" y="3321051"/>
            <a:ext cx="2583712" cy="393699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png">
            <a:extLst>
              <a:ext uri="{FF2B5EF4-FFF2-40B4-BE49-F238E27FC236}">
                <a16:creationId xmlns:a16="http://schemas.microsoft.com/office/drawing/2014/main" id="{2465D83F-9E5F-3D91-20B4-2F967FA6D8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737834" y="3321051"/>
            <a:ext cx="2582757" cy="393554"/>
          </a:xfrm>
          <a:prstGeom prst="rect">
            <a:avLst/>
          </a:prstGeom>
          <a:noFill/>
          <a:ln/>
          <a:effectLst/>
        </p:spPr>
      </p:pic>
      <p:sp>
        <p:nvSpPr>
          <p:cNvPr id="12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19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object 2"/>
          <p:cNvSpPr/>
          <p:nvPr/>
        </p:nvSpPr>
        <p:spPr>
          <a:xfrm>
            <a:off x="1866900" y="1145381"/>
            <a:ext cx="5410200" cy="2924175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7172" name="object 5"/>
          <p:cNvSpPr/>
          <p:nvPr/>
        </p:nvSpPr>
        <p:spPr>
          <a:xfrm>
            <a:off x="6302375" y="4148138"/>
            <a:ext cx="2536825" cy="238125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562"/>
              </a:lnSpc>
            </a:pPr>
            <a:r>
              <a:rPr lang="en-US" altLang="en-US" sz="1400" dirty="0">
                <a:solidFill>
                  <a:srgbClr val="C00000"/>
                </a:solidFill>
                <a:latin typeface="Arial" pitchFamily="34" charset="0"/>
              </a:rPr>
              <a:t>[</a:t>
            </a:r>
            <a:r>
              <a:rPr lang="en-US" altLang="en-US" sz="14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Demo: mystery </a:t>
            </a:r>
            <a:r>
              <a:rPr lang="en-US" altLang="en-US" sz="1400" dirty="0" err="1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pacman</a:t>
            </a:r>
            <a:r>
              <a:rPr lang="en-US" altLang="en-US" sz="14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 (L6D1)]</a:t>
            </a:r>
          </a:p>
        </p:txBody>
      </p:sp>
      <p:sp>
        <p:nvSpPr>
          <p:cNvPr id="7174" name="officeArt object" descr="کتاب مرجع"/>
          <p:cNvSpPr/>
          <p:nvPr/>
        </p:nvSpPr>
        <p:spPr>
          <a:xfrm>
            <a:off x="2711450" y="174625"/>
            <a:ext cx="372110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 eaLnBrk="1" hangingPunct="1">
              <a:buFont typeface="Calibri" pitchFamily="34" charset="0"/>
            </a:pPr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رفتار براساس محاسبات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EC701BE3-4C1F-557B-D539-7BA456E56780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9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officeArt object" descr="کتاب مرجع"/>
          <p:cNvSpPr/>
          <p:nvPr/>
        </p:nvSpPr>
        <p:spPr>
          <a:xfrm>
            <a:off x="2124075" y="195263"/>
            <a:ext cx="4792663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پیاده‌سازی کمینه-بیشینه (پخش)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E8F8961F-D8D7-A2C4-1900-DF8E48D7405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4" name="Left-Right-Up Arrow 8">
            <a:extLst>
              <a:ext uri="{FF2B5EF4-FFF2-40B4-BE49-F238E27FC236}">
                <a16:creationId xmlns:a16="http://schemas.microsoft.com/office/drawing/2014/main" id="{99FE1329-CBF2-6119-73F1-0AE76235945C}"/>
              </a:ext>
            </a:extLst>
          </p:cNvPr>
          <p:cNvSpPr/>
          <p:nvPr/>
        </p:nvSpPr>
        <p:spPr>
          <a:xfrm>
            <a:off x="3783377" y="2335930"/>
            <a:ext cx="1579901" cy="1930826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5D1BBCD0-1CD4-7A7F-5319-1B1460E1C044}"/>
              </a:ext>
            </a:extLst>
          </p:cNvPr>
          <p:cNvSpPr/>
          <p:nvPr/>
        </p:nvSpPr>
        <p:spPr>
          <a:xfrm>
            <a:off x="5416279" y="3130976"/>
            <a:ext cx="3498352" cy="1646881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01050B2D-647D-C687-44C5-1B2B614FFD60}"/>
              </a:ext>
            </a:extLst>
          </p:cNvPr>
          <p:cNvSpPr/>
          <p:nvPr/>
        </p:nvSpPr>
        <p:spPr>
          <a:xfrm>
            <a:off x="228600" y="3130976"/>
            <a:ext cx="3498352" cy="1646881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B3A6B8BD-303F-83B6-5ED8-98BA5E651A9B}"/>
              </a:ext>
            </a:extLst>
          </p:cNvPr>
          <p:cNvSpPr/>
          <p:nvPr/>
        </p:nvSpPr>
        <p:spPr>
          <a:xfrm>
            <a:off x="1905000" y="1242853"/>
            <a:ext cx="5334000" cy="1402770"/>
          </a:xfrm>
          <a:prstGeom prst="roundRect">
            <a:avLst/>
          </a:prstGeom>
          <a:solidFill>
            <a:srgbClr val="C39BE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457EEC-D453-7F6F-771D-BCEC4F4F951E}"/>
              </a:ext>
            </a:extLst>
          </p:cNvPr>
          <p:cNvSpPr txBox="1">
            <a:spLocks/>
          </p:cNvSpPr>
          <p:nvPr/>
        </p:nvSpPr>
        <p:spPr>
          <a:xfrm>
            <a:off x="1981200" y="1419974"/>
            <a:ext cx="6130029" cy="999376"/>
          </a:xfrm>
          <a:prstGeom prst="rect">
            <a:avLst/>
          </a:prstGeom>
          <a:noFill/>
          <a:ln>
            <a:noFill/>
            <a:round/>
          </a:ln>
        </p:spPr>
        <p:txBody>
          <a:bodyPr wrap="square"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5pPr>
            <a:lvl6pPr marL="2286000">
              <a:defRPr lang="ru-RU" altLang="en-US">
                <a:latin typeface="+mn-lt"/>
                <a:ea typeface="+mn-ea"/>
                <a:cs typeface="+mn-cs"/>
              </a:defRPr>
            </a:lvl6pPr>
            <a:lvl7pPr marL="2743200">
              <a:defRPr lang="ru-RU" altLang="en-US">
                <a:latin typeface="+mn-lt"/>
                <a:ea typeface="+mn-ea"/>
                <a:cs typeface="+mn-cs"/>
              </a:defRPr>
            </a:lvl7pPr>
            <a:lvl8pPr marL="3200400">
              <a:defRPr lang="ru-RU" altLang="en-US">
                <a:latin typeface="+mn-lt"/>
                <a:ea typeface="+mn-ea"/>
                <a:cs typeface="+mn-cs"/>
              </a:defRPr>
            </a:lvl8pPr>
            <a:lvl9pPr marL="3657600">
              <a:defRPr lang="ru-RU" altLang="en-US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17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7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700" dirty="0"/>
              <a:t>if the next agent is </a:t>
            </a:r>
            <a:r>
              <a:rPr lang="en-US" sz="1700" dirty="0">
                <a:solidFill>
                  <a:srgbClr val="0070C0"/>
                </a:solidFill>
              </a:rPr>
              <a:t>MAX</a:t>
            </a:r>
            <a:r>
              <a:rPr lang="en-US" sz="1700" dirty="0"/>
              <a:t>: return </a:t>
            </a:r>
            <a:r>
              <a:rPr lang="en-US" sz="17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700" dirty="0"/>
              <a:t>if the next agent is </a:t>
            </a:r>
            <a:r>
              <a:rPr lang="en-US" sz="1700" dirty="0">
                <a:solidFill>
                  <a:srgbClr val="C00000"/>
                </a:solidFill>
              </a:rPr>
              <a:t>MIN</a:t>
            </a:r>
            <a:r>
              <a:rPr lang="en-US" sz="1700" dirty="0"/>
              <a:t>: return </a:t>
            </a:r>
            <a:r>
              <a:rPr lang="en-US" sz="1700" dirty="0">
                <a:solidFill>
                  <a:srgbClr val="C00000"/>
                </a:solidFill>
              </a:rPr>
              <a:t>min-value(state)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76EDD3-C25E-2DA1-4229-8BD56412115A}"/>
              </a:ext>
            </a:extLst>
          </p:cNvPr>
          <p:cNvSpPr txBox="1">
            <a:spLocks/>
          </p:cNvSpPr>
          <p:nvPr/>
        </p:nvSpPr>
        <p:spPr bwMode="auto">
          <a:xfrm>
            <a:off x="5416279" y="3297662"/>
            <a:ext cx="3554777" cy="170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+mn-cs"/>
              </a:rPr>
              <a:t>def min-value(state):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/>
              <a:t>initialize v = </a:t>
            </a:r>
            <a:r>
              <a:rPr lang="en-US" sz="1700" kern="0" dirty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/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700" kern="0" dirty="0"/>
              <a:t>v = min(v, </a:t>
            </a:r>
            <a:r>
              <a:rPr lang="en-US" sz="1700" kern="0" dirty="0">
                <a:solidFill>
                  <a:srgbClr val="7030A0"/>
                </a:solidFill>
              </a:rPr>
              <a:t>value(successor)</a:t>
            </a:r>
            <a:r>
              <a:rPr lang="en-US" sz="1700" kern="0" dirty="0"/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/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30892D-7A4C-FEBC-6FB1-79F33279BDC0}"/>
              </a:ext>
            </a:extLst>
          </p:cNvPr>
          <p:cNvSpPr txBox="1">
            <a:spLocks/>
          </p:cNvSpPr>
          <p:nvPr/>
        </p:nvSpPr>
        <p:spPr bwMode="auto">
          <a:xfrm>
            <a:off x="225944" y="3301343"/>
            <a:ext cx="4006177" cy="164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/>
              <a:t>initialize v = </a:t>
            </a:r>
            <a:r>
              <a:rPr lang="en-US" sz="17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/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700" kern="0" dirty="0"/>
              <a:t>v = max(v, </a:t>
            </a:r>
            <a:r>
              <a:rPr lang="en-US" sz="1700" kern="0" dirty="0">
                <a:solidFill>
                  <a:srgbClr val="7030A0"/>
                </a:solidFill>
              </a:rPr>
              <a:t>value(successor)</a:t>
            </a:r>
            <a:r>
              <a:rPr lang="en-US" sz="1700" kern="0" dirty="0"/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/>
              <a:t>return v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F126945-B393-5A9D-DAF6-2ABF62B86FAD}"/>
              </a:ext>
            </a:extLst>
          </p:cNvPr>
          <p:cNvSpPr/>
          <p:nvPr/>
        </p:nvSpPr>
        <p:spPr>
          <a:xfrm>
            <a:off x="8559800" y="4577110"/>
            <a:ext cx="2794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20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officeArt object" descr="کتاب مرجع"/>
          <p:cNvSpPr/>
          <p:nvPr/>
        </p:nvSpPr>
        <p:spPr>
          <a:xfrm>
            <a:off x="2627313" y="123825"/>
            <a:ext cx="372110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مثال کمینه-بیشینه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0593B393-5D2A-9091-750A-E3BBE60D3C1A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AutoShape 4">
            <a:extLst>
              <a:ext uri="{FF2B5EF4-FFF2-40B4-BE49-F238E27FC236}">
                <a16:creationId xmlns:a16="http://schemas.microsoft.com/office/drawing/2014/main" id="{F2E9BA09-499D-F67A-3693-B3C4FBD9D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950" y="1351133"/>
            <a:ext cx="482133" cy="271248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0">
            <a:extLst>
              <a:ext uri="{FF2B5EF4-FFF2-40B4-BE49-F238E27FC236}">
                <a16:creationId xmlns:a16="http://schemas.microsoft.com/office/drawing/2014/main" id="{2F2D4003-3F5E-2921-CC6D-93AAE31F9336}"/>
              </a:ext>
            </a:extLst>
          </p:cNvPr>
          <p:cNvGrpSpPr>
            <a:grpSpLocks/>
          </p:cNvGrpSpPr>
          <p:nvPr/>
        </p:nvGrpSpPr>
        <p:grpSpPr bwMode="auto">
          <a:xfrm>
            <a:off x="1446166" y="2749634"/>
            <a:ext cx="482133" cy="1059565"/>
            <a:chOff x="1981200" y="3762374"/>
            <a:chExt cx="381000" cy="1190626"/>
          </a:xfrm>
        </p:grpSpPr>
        <p:cxnSp>
          <p:nvCxnSpPr>
            <p:cNvPr id="5" name="AutoShape 13">
              <a:extLst>
                <a:ext uri="{FF2B5EF4-FFF2-40B4-BE49-F238E27FC236}">
                  <a16:creationId xmlns:a16="http://schemas.microsoft.com/office/drawing/2014/main" id="{1207B067-63FC-268D-D7EB-5A28F02C77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66939" y="3762374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799B4759-C3E7-A175-B0AE-C668AFC17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7" name="Group 61">
            <a:extLst>
              <a:ext uri="{FF2B5EF4-FFF2-40B4-BE49-F238E27FC236}">
                <a16:creationId xmlns:a16="http://schemas.microsoft.com/office/drawing/2014/main" id="{88AA80A6-0732-1DFE-78B2-4E51FB90D42D}"/>
              </a:ext>
            </a:extLst>
          </p:cNvPr>
          <p:cNvGrpSpPr>
            <a:grpSpLocks/>
          </p:cNvGrpSpPr>
          <p:nvPr/>
        </p:nvGrpSpPr>
        <p:grpSpPr bwMode="auto">
          <a:xfrm>
            <a:off x="1681503" y="2732803"/>
            <a:ext cx="1203322" cy="1056736"/>
            <a:chOff x="2173289" y="3765552"/>
            <a:chExt cx="950911" cy="1187448"/>
          </a:xfrm>
        </p:grpSpPr>
        <p:cxnSp>
          <p:nvCxnSpPr>
            <p:cNvPr id="8" name="AutoShape 17">
              <a:extLst>
                <a:ext uri="{FF2B5EF4-FFF2-40B4-BE49-F238E27FC236}">
                  <a16:creationId xmlns:a16="http://schemas.microsoft.com/office/drawing/2014/main" id="{5B46D898-09CF-4DDD-934F-428177126EC3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>
              <a:off x="2173289" y="3765552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A61A6D1-B2DB-EEFD-81C9-937E02F0A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10" name="Group 64">
            <a:extLst>
              <a:ext uri="{FF2B5EF4-FFF2-40B4-BE49-F238E27FC236}">
                <a16:creationId xmlns:a16="http://schemas.microsoft.com/office/drawing/2014/main" id="{57407BEA-E55B-831B-F3BF-B7CD07C465D7}"/>
              </a:ext>
            </a:extLst>
          </p:cNvPr>
          <p:cNvGrpSpPr>
            <a:grpSpLocks/>
          </p:cNvGrpSpPr>
          <p:nvPr/>
        </p:nvGrpSpPr>
        <p:grpSpPr bwMode="auto">
          <a:xfrm>
            <a:off x="7222729" y="2746776"/>
            <a:ext cx="482133" cy="1056738"/>
            <a:chOff x="6553200" y="3765550"/>
            <a:chExt cx="381000" cy="1187450"/>
          </a:xfrm>
        </p:grpSpPr>
        <p:cxnSp>
          <p:nvCxnSpPr>
            <p:cNvPr id="11" name="AutoShape 33">
              <a:extLst>
                <a:ext uri="{FF2B5EF4-FFF2-40B4-BE49-F238E27FC236}">
                  <a16:creationId xmlns:a16="http://schemas.microsoft.com/office/drawing/2014/main" id="{26C243E8-1E78-1B5D-0E14-137710474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FCAFE7A9-18E7-1E7B-BC3B-10188CEA8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13" name="Group 65">
            <a:extLst>
              <a:ext uri="{FF2B5EF4-FFF2-40B4-BE49-F238E27FC236}">
                <a16:creationId xmlns:a16="http://schemas.microsoft.com/office/drawing/2014/main" id="{2531A0BC-C9AF-C4FB-6C02-894B0F4C6618}"/>
              </a:ext>
            </a:extLst>
          </p:cNvPr>
          <p:cNvGrpSpPr>
            <a:grpSpLocks/>
          </p:cNvGrpSpPr>
          <p:nvPr/>
        </p:nvGrpSpPr>
        <p:grpSpPr bwMode="auto">
          <a:xfrm>
            <a:off x="7474555" y="2732801"/>
            <a:ext cx="1203324" cy="1056738"/>
            <a:chOff x="6745288" y="3765550"/>
            <a:chExt cx="950912" cy="1187450"/>
          </a:xfrm>
        </p:grpSpPr>
        <p:cxnSp>
          <p:nvCxnSpPr>
            <p:cNvPr id="14" name="AutoShape 37">
              <a:extLst>
                <a:ext uri="{FF2B5EF4-FFF2-40B4-BE49-F238E27FC236}">
                  <a16:creationId xmlns:a16="http://schemas.microsoft.com/office/drawing/2014/main" id="{E3D55DB8-A117-B315-31CD-D4838A8DA2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2D103A67-7A4F-BF5E-9C3F-DCADF5E45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27D07D64-7B1F-4043-30F6-D8F80BD4F349}"/>
              </a:ext>
            </a:extLst>
          </p:cNvPr>
          <p:cNvGrpSpPr>
            <a:grpSpLocks/>
          </p:cNvGrpSpPr>
          <p:nvPr/>
        </p:nvGrpSpPr>
        <p:grpSpPr bwMode="auto">
          <a:xfrm>
            <a:off x="1442151" y="1622381"/>
            <a:ext cx="3133867" cy="1113248"/>
            <a:chOff x="1984375" y="2514600"/>
            <a:chExt cx="2476503" cy="1250950"/>
          </a:xfrm>
        </p:grpSpPr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9CF930BA-B817-6E1B-B9BD-4F30BF2FDB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8" name="AutoShape 7">
              <a:extLst>
                <a:ext uri="{FF2B5EF4-FFF2-40B4-BE49-F238E27FC236}">
                  <a16:creationId xmlns:a16="http://schemas.microsoft.com/office/drawing/2014/main" id="{DD7C2CC0-6C5E-691E-BF9C-94C39574E83B}"/>
                </a:ext>
              </a:extLst>
            </p:cNvPr>
            <p:cNvCxnSpPr>
              <a:cxnSpLocks noChangeShapeType="1"/>
              <a:stCxn id="3" idx="3"/>
              <a:endCxn id="17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19" name="AutoShape 9">
            <a:extLst>
              <a:ext uri="{FF2B5EF4-FFF2-40B4-BE49-F238E27FC236}">
                <a16:creationId xmlns:a16="http://schemas.microsoft.com/office/drawing/2014/main" id="{91C6FAF6-4217-A783-6B4B-5C51B51BF7E1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H="1">
            <a:off x="718954" y="2735632"/>
            <a:ext cx="962258" cy="73180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7">
            <a:extLst>
              <a:ext uri="{FF2B5EF4-FFF2-40B4-BE49-F238E27FC236}">
                <a16:creationId xmlns:a16="http://schemas.microsoft.com/office/drawing/2014/main" id="{F53DC683-E159-DEA0-3290-85B091D63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868" y="3521120"/>
            <a:ext cx="482133" cy="271248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1" name="AutoShape 21">
            <a:extLst>
              <a:ext uri="{FF2B5EF4-FFF2-40B4-BE49-F238E27FC236}">
                <a16:creationId xmlns:a16="http://schemas.microsoft.com/office/drawing/2014/main" id="{97F672B1-BF3D-DD2B-569E-36E8D7B3CAF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435372" y="1757002"/>
            <a:ext cx="271248" cy="200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21">
            <a:extLst>
              <a:ext uri="{FF2B5EF4-FFF2-40B4-BE49-F238E27FC236}">
                <a16:creationId xmlns:a16="http://schemas.microsoft.com/office/drawing/2014/main" id="{40C6B8A3-ADB4-96BD-B6CC-1C19C6085FB1}"/>
              </a:ext>
            </a:extLst>
          </p:cNvPr>
          <p:cNvCxnSpPr>
            <a:cxnSpLocks noChangeShapeType="1"/>
            <a:stCxn id="3" idx="3"/>
          </p:cNvCxnSpPr>
          <p:nvPr/>
        </p:nvCxnSpPr>
        <p:spPr bwMode="auto">
          <a:xfrm rot="16200000" flipH="1">
            <a:off x="4833890" y="1364511"/>
            <a:ext cx="203436" cy="71918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32F4D797-ABC6-4858-7A70-CA7302AB14A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544582" y="2867424"/>
            <a:ext cx="271248" cy="200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BEC5D53-7CBD-024F-D108-25BDB0B34A22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rot="16200000" flipH="1">
            <a:off x="1714153" y="2704695"/>
            <a:ext cx="175181" cy="23704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5" name="Group 59">
            <a:extLst>
              <a:ext uri="{FF2B5EF4-FFF2-40B4-BE49-F238E27FC236}">
                <a16:creationId xmlns:a16="http://schemas.microsoft.com/office/drawing/2014/main" id="{2CAE32B8-927B-92F5-2033-5984F81577D0}"/>
              </a:ext>
            </a:extLst>
          </p:cNvPr>
          <p:cNvGrpSpPr>
            <a:grpSpLocks/>
          </p:cNvGrpSpPr>
          <p:nvPr/>
        </p:nvGrpSpPr>
        <p:grpSpPr bwMode="auto">
          <a:xfrm>
            <a:off x="4333947" y="1647655"/>
            <a:ext cx="482133" cy="1099121"/>
            <a:chOff x="4270375" y="2514600"/>
            <a:chExt cx="381000" cy="1235075"/>
          </a:xfrm>
        </p:grpSpPr>
        <p:sp>
          <p:nvSpPr>
            <p:cNvPr id="26" name="AutoShape 20">
              <a:extLst>
                <a:ext uri="{FF2B5EF4-FFF2-40B4-BE49-F238E27FC236}">
                  <a16:creationId xmlns:a16="http://schemas.microsoft.com/office/drawing/2014/main" id="{CEF36F56-114D-FC63-4E9A-3F90546A960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7" name="AutoShape 21">
              <a:extLst>
                <a:ext uri="{FF2B5EF4-FFF2-40B4-BE49-F238E27FC236}">
                  <a16:creationId xmlns:a16="http://schemas.microsoft.com/office/drawing/2014/main" id="{AF0FBA5A-554A-A2EA-2BC4-60386881FE5A}"/>
                </a:ext>
              </a:extLst>
            </p:cNvPr>
            <p:cNvCxnSpPr>
              <a:cxnSpLocks noChangeShapeType="1"/>
              <a:stCxn id="3" idx="3"/>
              <a:endCxn id="26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28" name="Group 58">
            <a:extLst>
              <a:ext uri="{FF2B5EF4-FFF2-40B4-BE49-F238E27FC236}">
                <a16:creationId xmlns:a16="http://schemas.microsoft.com/office/drawing/2014/main" id="{B95E6162-B52D-D46A-645C-A8CC0CAF2F16}"/>
              </a:ext>
            </a:extLst>
          </p:cNvPr>
          <p:cNvGrpSpPr>
            <a:grpSpLocks/>
          </p:cNvGrpSpPr>
          <p:nvPr/>
        </p:nvGrpSpPr>
        <p:grpSpPr bwMode="auto">
          <a:xfrm>
            <a:off x="3366664" y="2732804"/>
            <a:ext cx="1446398" cy="1059564"/>
            <a:chOff x="3505200" y="3762375"/>
            <a:chExt cx="1142999" cy="1190625"/>
          </a:xfrm>
        </p:grpSpPr>
        <p:cxnSp>
          <p:nvCxnSpPr>
            <p:cNvPr id="29" name="AutoShape 23">
              <a:extLst>
                <a:ext uri="{FF2B5EF4-FFF2-40B4-BE49-F238E27FC236}">
                  <a16:creationId xmlns:a16="http://schemas.microsoft.com/office/drawing/2014/main" id="{55AEE0E6-291E-87D4-1848-8A3307E046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CF7EAC1B-1422-DEE9-37C0-B1E3A507C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31" name="AutoShape 21">
              <a:extLst>
                <a:ext uri="{FF2B5EF4-FFF2-40B4-BE49-F238E27FC236}">
                  <a16:creationId xmlns:a16="http://schemas.microsoft.com/office/drawing/2014/main" id="{53D457CF-8F40-2D66-6C13-30149F82AE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21">
              <a:extLst>
                <a:ext uri="{FF2B5EF4-FFF2-40B4-BE49-F238E27FC236}">
                  <a16:creationId xmlns:a16="http://schemas.microsoft.com/office/drawing/2014/main" id="{823F567C-AEA0-F7F8-E1DE-C9EAEB38FF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3" name="Group 61">
            <a:extLst>
              <a:ext uri="{FF2B5EF4-FFF2-40B4-BE49-F238E27FC236}">
                <a16:creationId xmlns:a16="http://schemas.microsoft.com/office/drawing/2014/main" id="{2CFE8C8B-EFDC-A406-E744-59D212D11A36}"/>
              </a:ext>
            </a:extLst>
          </p:cNvPr>
          <p:cNvGrpSpPr>
            <a:grpSpLocks/>
          </p:cNvGrpSpPr>
          <p:nvPr/>
        </p:nvGrpSpPr>
        <p:grpSpPr bwMode="auto">
          <a:xfrm>
            <a:off x="4575015" y="1618488"/>
            <a:ext cx="3133864" cy="1113248"/>
            <a:chOff x="4460875" y="2514600"/>
            <a:chExt cx="2476500" cy="1250950"/>
          </a:xfrm>
        </p:grpSpPr>
        <p:sp>
          <p:nvSpPr>
            <p:cNvPr id="34" name="AutoShape 26">
              <a:extLst>
                <a:ext uri="{FF2B5EF4-FFF2-40B4-BE49-F238E27FC236}">
                  <a16:creationId xmlns:a16="http://schemas.microsoft.com/office/drawing/2014/main" id="{CB8F2448-3557-CF0B-D14A-C1D2D51562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5" name="AutoShape 27">
              <a:extLst>
                <a:ext uri="{FF2B5EF4-FFF2-40B4-BE49-F238E27FC236}">
                  <a16:creationId xmlns:a16="http://schemas.microsoft.com/office/drawing/2014/main" id="{1C3411D4-97F7-8F1D-86EC-14E9BAB2684B}"/>
                </a:ext>
              </a:extLst>
            </p:cNvPr>
            <p:cNvCxnSpPr>
              <a:cxnSpLocks noChangeShapeType="1"/>
              <a:stCxn id="3" idx="3"/>
              <a:endCxn id="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6" name="Group 60">
            <a:extLst>
              <a:ext uri="{FF2B5EF4-FFF2-40B4-BE49-F238E27FC236}">
                <a16:creationId xmlns:a16="http://schemas.microsoft.com/office/drawing/2014/main" id="{E0ACF5D9-DFA1-4C5D-03CA-9026A2E20973}"/>
              </a:ext>
            </a:extLst>
          </p:cNvPr>
          <p:cNvGrpSpPr>
            <a:grpSpLocks/>
          </p:cNvGrpSpPr>
          <p:nvPr/>
        </p:nvGrpSpPr>
        <p:grpSpPr bwMode="auto">
          <a:xfrm>
            <a:off x="6259463" y="2735630"/>
            <a:ext cx="1207343" cy="1056738"/>
            <a:chOff x="5791200" y="3765550"/>
            <a:chExt cx="954088" cy="1187450"/>
          </a:xfrm>
        </p:grpSpPr>
        <p:cxnSp>
          <p:nvCxnSpPr>
            <p:cNvPr id="37" name="AutoShape 29">
              <a:extLst>
                <a:ext uri="{FF2B5EF4-FFF2-40B4-BE49-F238E27FC236}">
                  <a16:creationId xmlns:a16="http://schemas.microsoft.com/office/drawing/2014/main" id="{878D622E-057B-D354-6BBF-C591B79C83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2832DD52-4BDD-9525-4D47-8EAA1A783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</p:grpSp>
      <p:grpSp>
        <p:nvGrpSpPr>
          <p:cNvPr id="40" name="Group 64">
            <a:extLst>
              <a:ext uri="{FF2B5EF4-FFF2-40B4-BE49-F238E27FC236}">
                <a16:creationId xmlns:a16="http://schemas.microsoft.com/office/drawing/2014/main" id="{39D5F372-59E2-92CA-0675-5FBD8502D588}"/>
              </a:ext>
            </a:extLst>
          </p:cNvPr>
          <p:cNvGrpSpPr>
            <a:grpSpLocks/>
          </p:cNvGrpSpPr>
          <p:nvPr/>
        </p:nvGrpSpPr>
        <p:grpSpPr bwMode="auto">
          <a:xfrm>
            <a:off x="4330933" y="2735630"/>
            <a:ext cx="482133" cy="1056738"/>
            <a:chOff x="6553200" y="3765550"/>
            <a:chExt cx="381000" cy="1187450"/>
          </a:xfrm>
        </p:grpSpPr>
        <p:cxnSp>
          <p:nvCxnSpPr>
            <p:cNvPr id="41" name="AutoShape 33">
              <a:extLst>
                <a:ext uri="{FF2B5EF4-FFF2-40B4-BE49-F238E27FC236}">
                  <a16:creationId xmlns:a16="http://schemas.microsoft.com/office/drawing/2014/main" id="{106E0662-2B48-ED18-FB80-11DB1196BE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id="{1D4D55F0-7CD6-FA2E-D19C-B172876A1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43" name="Group 65">
            <a:extLst>
              <a:ext uri="{FF2B5EF4-FFF2-40B4-BE49-F238E27FC236}">
                <a16:creationId xmlns:a16="http://schemas.microsoft.com/office/drawing/2014/main" id="{459B14C5-B875-2361-260E-5B0D7384D6F3}"/>
              </a:ext>
            </a:extLst>
          </p:cNvPr>
          <p:cNvGrpSpPr>
            <a:grpSpLocks/>
          </p:cNvGrpSpPr>
          <p:nvPr/>
        </p:nvGrpSpPr>
        <p:grpSpPr bwMode="auto">
          <a:xfrm>
            <a:off x="4576017" y="2735629"/>
            <a:ext cx="1201310" cy="1056739"/>
            <a:chOff x="6746879" y="3765549"/>
            <a:chExt cx="949321" cy="1187451"/>
          </a:xfrm>
        </p:grpSpPr>
        <p:cxnSp>
          <p:nvCxnSpPr>
            <p:cNvPr id="44" name="AutoShape 37">
              <a:extLst>
                <a:ext uri="{FF2B5EF4-FFF2-40B4-BE49-F238E27FC236}">
                  <a16:creationId xmlns:a16="http://schemas.microsoft.com/office/drawing/2014/main" id="{B02391A8-B85C-5B27-7779-E8CD2FC644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6879" y="3765549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0F60B15C-BBBB-64F7-7932-ED2EF20C8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cxnSp>
        <p:nvCxnSpPr>
          <p:cNvPr id="39" name="AutoShape 21">
            <a:extLst>
              <a:ext uri="{FF2B5EF4-FFF2-40B4-BE49-F238E27FC236}">
                <a16:creationId xmlns:a16="http://schemas.microsoft.com/office/drawing/2014/main" id="{6F1C4375-FFF7-3E41-5172-5CF449E4114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333193" y="2869181"/>
            <a:ext cx="271248" cy="201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21">
            <a:extLst>
              <a:ext uri="{FF2B5EF4-FFF2-40B4-BE49-F238E27FC236}">
                <a16:creationId xmlns:a16="http://schemas.microsoft.com/office/drawing/2014/main" id="{309A8330-8B8B-5D78-5E5B-A847A693898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502764" y="2704694"/>
            <a:ext cx="175181" cy="23704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49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21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officeArt object" descr="کتاب مرجع"/>
          <p:cNvSpPr/>
          <p:nvPr/>
        </p:nvSpPr>
        <p:spPr>
          <a:xfrm>
            <a:off x="2627313" y="111125"/>
            <a:ext cx="372110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ویژگی‌های کمینه-بیشینه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sp>
        <p:nvSpPr>
          <p:cNvPr id="23558" name="Rectangle 1"/>
          <p:cNvSpPr/>
          <p:nvPr/>
        </p:nvSpPr>
        <p:spPr>
          <a:xfrm>
            <a:off x="2361319" y="3935413"/>
            <a:ext cx="4253087" cy="375487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>
              <a:lnSpc>
                <a:spcPct val="120000"/>
              </a:lnSpc>
              <a:spcAft>
                <a:spcPts val="1200"/>
              </a:spcAft>
            </a:pPr>
            <a:r>
              <a:rPr lang="fa-IR" altLang="en-US" sz="16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بهینه در برابر یک حریف بی‌نقص.در غیر اینصورت؟</a:t>
            </a:r>
            <a:endParaRPr lang="en-US" altLang="en-US" sz="14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D0C65674-6E67-3D28-1D1A-A645051E8547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CE586B-331D-5783-FED3-B1759EDB856D}"/>
              </a:ext>
            </a:extLst>
          </p:cNvPr>
          <p:cNvGrpSpPr/>
          <p:nvPr/>
        </p:nvGrpSpPr>
        <p:grpSpPr>
          <a:xfrm>
            <a:off x="3121377" y="1297525"/>
            <a:ext cx="2732969" cy="2229755"/>
            <a:chOff x="749300" y="1180192"/>
            <a:chExt cx="3025775" cy="25908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FD5F7C-57D1-0623-8F09-74262BCD0A16}"/>
                </a:ext>
              </a:extLst>
            </p:cNvPr>
            <p:cNvGrpSpPr/>
            <p:nvPr/>
          </p:nvGrpSpPr>
          <p:grpSpPr>
            <a:xfrm>
              <a:off x="749300" y="1180192"/>
              <a:ext cx="2667000" cy="2590800"/>
              <a:chOff x="749300" y="1180192"/>
              <a:chExt cx="2667000" cy="2590800"/>
            </a:xfrm>
          </p:grpSpPr>
          <p:sp>
            <p:nvSpPr>
              <p:cNvPr id="19" name="AutoShape 5">
                <a:extLst>
                  <a:ext uri="{FF2B5EF4-FFF2-40B4-BE49-F238E27FC236}">
                    <a16:creationId xmlns:a16="http://schemas.microsoft.com/office/drawing/2014/main" id="{6FB90B11-83AD-A3B7-1A59-00E3DBD78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300" y="1180192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20" name="AutoShape 6">
                <a:extLst>
                  <a:ext uri="{FF2B5EF4-FFF2-40B4-BE49-F238E27FC236}">
                    <a16:creationId xmlns:a16="http://schemas.microsoft.com/office/drawing/2014/main" id="{3D32876F-A3C2-EF10-ECC2-7D29455B5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130300" y="2170792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21" name="AutoShape 7">
                <a:extLst>
                  <a:ext uri="{FF2B5EF4-FFF2-40B4-BE49-F238E27FC236}">
                    <a16:creationId xmlns:a16="http://schemas.microsoft.com/office/drawing/2014/main" id="{63C14BB1-CCCD-957A-AEA1-6F86BC232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654300" y="2170792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FDE44D52-496B-8F07-D25C-8B4D59876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00" y="3466192"/>
                <a:ext cx="381000" cy="304800"/>
              </a:xfrm>
              <a:prstGeom prst="rect">
                <a:avLst/>
              </a:prstGeom>
              <a:solidFill>
                <a:srgbClr val="BD92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latin typeface="Calibri" pitchFamily="34" charset="0"/>
                  </a:rPr>
                  <a:t>10</a:t>
                </a:r>
              </a:p>
            </p:txBody>
          </p: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E9ED4996-B49A-15CB-D2EC-2DD44E7C1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100" y="3466192"/>
                <a:ext cx="381000" cy="304800"/>
              </a:xfrm>
              <a:prstGeom prst="rect">
                <a:avLst/>
              </a:prstGeom>
              <a:solidFill>
                <a:srgbClr val="BD92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latin typeface="Calibri" pitchFamily="34" charset="0"/>
                  </a:rPr>
                  <a:t>10</a:t>
                </a:r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01917F28-B0C3-9CF3-5EAC-D7C5E7F2E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3300" y="3466192"/>
                <a:ext cx="381000" cy="304800"/>
              </a:xfrm>
              <a:prstGeom prst="rect">
                <a:avLst/>
              </a:prstGeom>
              <a:solidFill>
                <a:srgbClr val="BD92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latin typeface="Calibri" pitchFamily="34" charset="0"/>
                  </a:rPr>
                  <a:t>9</a:t>
                </a:r>
              </a:p>
            </p:txBody>
          </p:sp>
          <p:sp>
            <p:nvSpPr>
              <p:cNvPr id="25" name="Rectangle 11">
                <a:extLst>
                  <a:ext uri="{FF2B5EF4-FFF2-40B4-BE49-F238E27FC236}">
                    <a16:creationId xmlns:a16="http://schemas.microsoft.com/office/drawing/2014/main" id="{24DCFA62-D29C-F745-E0EF-FA48A9C81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5300" y="3466192"/>
                <a:ext cx="381000" cy="304800"/>
              </a:xfrm>
              <a:prstGeom prst="rect">
                <a:avLst/>
              </a:prstGeom>
              <a:solidFill>
                <a:srgbClr val="BD92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>
                    <a:latin typeface="Calibri" pitchFamily="34" charset="0"/>
                  </a:rPr>
                  <a:t>100</a:t>
                </a:r>
              </a:p>
            </p:txBody>
          </p:sp>
          <p:cxnSp>
            <p:nvCxnSpPr>
              <p:cNvPr id="26" name="AutoShape 12">
                <a:extLst>
                  <a:ext uri="{FF2B5EF4-FFF2-40B4-BE49-F238E27FC236}">
                    <a16:creationId xmlns:a16="http://schemas.microsoft.com/office/drawing/2014/main" id="{5F7425B6-494C-F549-57CA-733B604A233C}"/>
                  </a:ext>
                </a:extLst>
              </p:cNvPr>
              <p:cNvCxnSpPr>
                <a:cxnSpLocks noChangeShapeType="1"/>
                <a:stCxn id="19" idx="3"/>
                <a:endCxn id="20" idx="3"/>
              </p:cNvCxnSpPr>
              <p:nvPr/>
            </p:nvCxnSpPr>
            <p:spPr bwMode="auto">
              <a:xfrm flipH="1">
                <a:off x="1320800" y="1484992"/>
                <a:ext cx="762000" cy="685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" name="AutoShape 13">
                <a:extLst>
                  <a:ext uri="{FF2B5EF4-FFF2-40B4-BE49-F238E27FC236}">
                    <a16:creationId xmlns:a16="http://schemas.microsoft.com/office/drawing/2014/main" id="{978E0CD6-B972-3A3B-CB85-C9D78C391FB0}"/>
                  </a:ext>
                </a:extLst>
              </p:cNvPr>
              <p:cNvCxnSpPr>
                <a:cxnSpLocks noChangeShapeType="1"/>
                <a:stCxn id="19" idx="3"/>
                <a:endCxn id="21" idx="3"/>
              </p:cNvCxnSpPr>
              <p:nvPr/>
            </p:nvCxnSpPr>
            <p:spPr bwMode="auto">
              <a:xfrm>
                <a:off x="2082800" y="1484992"/>
                <a:ext cx="762000" cy="685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" name="AutoShape 14">
                <a:extLst>
                  <a:ext uri="{FF2B5EF4-FFF2-40B4-BE49-F238E27FC236}">
                    <a16:creationId xmlns:a16="http://schemas.microsoft.com/office/drawing/2014/main" id="{05C53316-4821-86FD-A7E2-BFBC1711FD7E}"/>
                  </a:ext>
                </a:extLst>
              </p:cNvPr>
              <p:cNvCxnSpPr>
                <a:cxnSpLocks noChangeShapeType="1"/>
                <a:stCxn id="20" idx="0"/>
                <a:endCxn id="22" idx="0"/>
              </p:cNvCxnSpPr>
              <p:nvPr/>
            </p:nvCxnSpPr>
            <p:spPr bwMode="auto">
              <a:xfrm flipH="1">
                <a:off x="939800" y="2475592"/>
                <a:ext cx="381000" cy="9906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9" name="AutoShape 15">
                <a:extLst>
                  <a:ext uri="{FF2B5EF4-FFF2-40B4-BE49-F238E27FC236}">
                    <a16:creationId xmlns:a16="http://schemas.microsoft.com/office/drawing/2014/main" id="{293940E6-6FB7-89B5-78A4-974898877DD6}"/>
                  </a:ext>
                </a:extLst>
              </p:cNvPr>
              <p:cNvCxnSpPr>
                <a:cxnSpLocks noChangeShapeType="1"/>
                <a:stCxn id="20" idx="0"/>
                <a:endCxn id="23" idx="0"/>
              </p:cNvCxnSpPr>
              <p:nvPr/>
            </p:nvCxnSpPr>
            <p:spPr bwMode="auto">
              <a:xfrm>
                <a:off x="1320800" y="2475592"/>
                <a:ext cx="304800" cy="9906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0" name="AutoShape 16">
                <a:extLst>
                  <a:ext uri="{FF2B5EF4-FFF2-40B4-BE49-F238E27FC236}">
                    <a16:creationId xmlns:a16="http://schemas.microsoft.com/office/drawing/2014/main" id="{605B5BE0-F4A3-4EFA-EC63-BBDA0BF2FDEB}"/>
                  </a:ext>
                </a:extLst>
              </p:cNvPr>
              <p:cNvCxnSpPr>
                <a:cxnSpLocks noChangeShapeType="1"/>
                <a:stCxn id="21" idx="0"/>
                <a:endCxn id="24" idx="0"/>
              </p:cNvCxnSpPr>
              <p:nvPr/>
            </p:nvCxnSpPr>
            <p:spPr bwMode="auto">
              <a:xfrm flipH="1">
                <a:off x="2463800" y="2475592"/>
                <a:ext cx="381000" cy="9906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1" name="AutoShape 17">
                <a:extLst>
                  <a:ext uri="{FF2B5EF4-FFF2-40B4-BE49-F238E27FC236}">
                    <a16:creationId xmlns:a16="http://schemas.microsoft.com/office/drawing/2014/main" id="{A4D05CA8-2175-264B-1926-BD4364B3D8B9}"/>
                  </a:ext>
                </a:extLst>
              </p:cNvPr>
              <p:cNvCxnSpPr>
                <a:cxnSpLocks noChangeShapeType="1"/>
                <a:stCxn id="21" idx="0"/>
                <a:endCxn id="25" idx="0"/>
              </p:cNvCxnSpPr>
              <p:nvPr/>
            </p:nvCxnSpPr>
            <p:spPr bwMode="auto">
              <a:xfrm>
                <a:off x="2844800" y="2475592"/>
                <a:ext cx="381000" cy="9906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2" name="Text Box 18">
                <a:extLst>
                  <a:ext uri="{FF2B5EF4-FFF2-40B4-BE49-F238E27FC236}">
                    <a16:creationId xmlns:a16="http://schemas.microsoft.com/office/drawing/2014/main" id="{129CA927-7B62-B539-ABCB-48878370B0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5525" y="1180192"/>
                <a:ext cx="663575" cy="3667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b="1">
                    <a:latin typeface="Calibri" pitchFamily="34" charset="0"/>
                  </a:rPr>
                  <a:t>max</a:t>
                </a:r>
              </a:p>
            </p:txBody>
          </p:sp>
        </p:grpSp>
        <p:sp>
          <p:nvSpPr>
            <p:cNvPr id="33" name="Text Box 19">
              <a:extLst>
                <a:ext uri="{FF2B5EF4-FFF2-40B4-BE49-F238E27FC236}">
                  <a16:creationId xmlns:a16="http://schemas.microsoft.com/office/drawing/2014/main" id="{095A883E-1B12-22D9-D6B1-0BE9B7DD4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1500" y="2094592"/>
              <a:ext cx="663575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Calibri" pitchFamily="34" charset="0"/>
                </a:rPr>
                <a:t>min</a:t>
              </a:r>
            </a:p>
          </p:txBody>
        </p:sp>
      </p:grpSp>
      <p:pic>
        <p:nvPicPr>
          <p:cNvPr id="4" name="Picture 5">
            <a:extLst>
              <a:ext uri="{FF2B5EF4-FFF2-40B4-BE49-F238E27FC236}">
                <a16:creationId xmlns:a16="http://schemas.microsoft.com/office/drawing/2014/main" id="{7B2A329F-C2EE-D532-4616-4C5C02B4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2055" y="1530563"/>
            <a:ext cx="2683403" cy="10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44004-4491-2C69-549A-7250C0C09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695" y="1287227"/>
            <a:ext cx="2351618" cy="12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22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officeArt object" descr="کتاب مرجع"/>
          <p:cNvSpPr/>
          <p:nvPr/>
        </p:nvSpPr>
        <p:spPr>
          <a:xfrm>
            <a:off x="2201863" y="195263"/>
            <a:ext cx="4738687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ویدیوی نمایشی </a:t>
            </a:r>
            <a:r>
              <a:rPr lang="en-US" altLang="en-US" sz="2400" b="1">
                <a:solidFill>
                  <a:srgbClr val="000000"/>
                </a:solidFill>
                <a:latin typeface="Roboto" charset="0"/>
                <a:cs typeface="Vazir" pitchFamily="34" charset="-78"/>
              </a:rPr>
              <a:t>Min vs. Exp (Min)</a:t>
            </a:r>
            <a:endParaRPr lang="en-US" altLang="en-US" sz="1100">
              <a:solidFill>
                <a:srgbClr val="000000"/>
              </a:solidFill>
              <a:latin typeface="Helvetica Neue" charset="0"/>
            </a:endParaRPr>
          </a:p>
        </p:txBody>
      </p:sp>
      <p:pic>
        <p:nvPicPr>
          <p:cNvPr id="6" name="Min vs Exp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3897" y="1009650"/>
            <a:ext cx="6476206" cy="4047629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EFB62032-908B-D696-AF45-9ECE8DCEA34B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23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officeArt object" descr="کتاب مرجع"/>
          <p:cNvSpPr/>
          <p:nvPr/>
        </p:nvSpPr>
        <p:spPr>
          <a:xfrm>
            <a:off x="2124075" y="195263"/>
            <a:ext cx="4754563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ویدیوی نمایشی </a:t>
            </a:r>
            <a:r>
              <a:rPr lang="en-US" altLang="en-US" sz="2400" b="1">
                <a:solidFill>
                  <a:srgbClr val="000000"/>
                </a:solidFill>
                <a:latin typeface="Roboto" charset="0"/>
                <a:cs typeface="Vazir" pitchFamily="34" charset="-78"/>
              </a:rPr>
              <a:t>Min vs. Exp (Exp)</a:t>
            </a:r>
            <a:endParaRPr lang="en-US" altLang="en-US" sz="1100">
              <a:solidFill>
                <a:srgbClr val="000000"/>
              </a:solidFill>
              <a:latin typeface="Helvetica Neue" charset="0"/>
            </a:endParaRPr>
          </a:p>
          <a:p>
            <a:pPr marL="0" lvl="0" indent="0" algn="ctr" rtl="1"/>
            <a:r>
              <a:rPr lang="fa-IR" altLang="en-US" sz="100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 </a:t>
            </a:r>
            <a:endParaRPr lang="en-US" altLang="en-US" sz="1100">
              <a:solidFill>
                <a:srgbClr val="000000"/>
              </a:solidFill>
              <a:latin typeface="Helvetica Neue" charset="0"/>
            </a:endParaRPr>
          </a:p>
        </p:txBody>
      </p:sp>
      <p:pic>
        <p:nvPicPr>
          <p:cNvPr id="6" name="Min vs Exp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009649"/>
            <a:ext cx="6339840" cy="3962400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DD3BB51B-F63D-73B8-1797-5BBC110CA8AE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24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officeArt object" descr="کتاب مرجع"/>
          <p:cNvSpPr/>
          <p:nvPr/>
        </p:nvSpPr>
        <p:spPr>
          <a:xfrm>
            <a:off x="2332831" y="161372"/>
            <a:ext cx="4375150" cy="553004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بهینگی کمینه-بیشینه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Rectangle 1"/>
              <p:cNvSpPr/>
              <p:nvPr/>
            </p:nvSpPr>
            <p:spPr>
              <a:xfrm>
                <a:off x="3987800" y="1145621"/>
                <a:ext cx="4572000" cy="3216778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>
                <a:spAutoFit/>
              </a:bodyPr>
              <a:lstStyle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5pPr>
              </a:lstStyle>
              <a:p>
                <a:pPr marL="342900" lvl="0" indent="-342900" algn="r" rtl="1">
                  <a:lnSpc>
                    <a:spcPct val="120000"/>
                  </a:lnSpc>
                  <a:spcAft>
                    <a:spcPts val="1200"/>
                  </a:spcAft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ar-SA" altLang="en-US" dirty="0">
                    <a:solidFill>
                      <a:srgbClr val="0070C0"/>
                    </a:solidFill>
                    <a:latin typeface="Helvetica Neue" charset="0"/>
                    <a:cs typeface="Vazir" pitchFamily="34" charset="-78"/>
                  </a:rPr>
                  <a:t>کمینه-بیشینه چقدر بهینه است؟	</a:t>
                </a:r>
                <a:endParaRPr lang="en-US" altLang="en-US" dirty="0">
                  <a:solidFill>
                    <a:srgbClr val="000000"/>
                  </a:solidFill>
                  <a:latin typeface="Helvetica Neue" charset="0"/>
                  <a:cs typeface="Vazir" pitchFamily="34" charset="-78"/>
                </a:endParaRPr>
              </a:p>
              <a:p>
                <a:pPr marL="742950" lvl="1" indent="-285750" algn="r" rtl="1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"/>
                </a:pPr>
                <a:r>
                  <a:rPr lang="fa-IR" altLang="en-US" sz="16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مثل </a:t>
                </a:r>
                <a:r>
                  <a:rPr lang="en-US" altLang="en-US" sz="1600" dirty="0">
                    <a:solidFill>
                      <a:srgbClr val="000000"/>
                    </a:solidFill>
                    <a:latin typeface="Roboto" charset="0"/>
                    <a:cs typeface="Vazir" pitchFamily="34" charset="-78"/>
                  </a:rPr>
                  <a:t>DFS</a:t>
                </a:r>
                <a:r>
                  <a:rPr lang="fa-IR" altLang="en-US" sz="16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 (کامل)		</a:t>
                </a:r>
                <a:endParaRPr lang="en-US" altLang="en-US" sz="1600" dirty="0">
                  <a:solidFill>
                    <a:srgbClr val="000000"/>
                  </a:solidFill>
                  <a:latin typeface="Helvetica Neue" charset="0"/>
                </a:endParaRPr>
              </a:p>
              <a:p>
                <a:pPr marL="742950" lvl="1" indent="-285750" algn="r" rtl="1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"/>
                </a:pPr>
                <a:r>
                  <a:rPr lang="ar-SA" altLang="en-US" sz="16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پیچیدگی زمانی:</a:t>
                </a:r>
                <a:r>
                  <a:rPr lang="fa-IR" altLang="en-US" sz="16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Vazir" pitchFamily="34" charset="-78"/>
                      </a:rPr>
                      <m:t>𝑂</m:t>
                    </m:r>
                    <m:r>
                      <a:rPr lang="en-US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Vazir" pitchFamily="34" charset="-78"/>
                      </a:rPr>
                      <m:t>(</m:t>
                    </m:r>
                    <m:sSup>
                      <m:sSupPr>
                        <m:ctrlPr>
                          <a:rPr lang="en-US" alt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Vazir" pitchFamily="34" charset="-78"/>
                          </a:rPr>
                        </m:ctrlPr>
                      </m:sSupPr>
                      <m:e>
                        <m:r>
                          <a:rPr lang="en-US" alt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Vazir" pitchFamily="34" charset="-78"/>
                          </a:rPr>
                          <m:t>𝑏</m:t>
                        </m:r>
                      </m:e>
                      <m:sup>
                        <m:r>
                          <a:rPr lang="en-US" alt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Vazir" pitchFamily="34" charset="-78"/>
                          </a:rPr>
                          <m:t>𝑚</m:t>
                        </m:r>
                      </m:sup>
                    </m:sSup>
                    <m:r>
                      <a:rPr lang="en-US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Vazir" pitchFamily="34" charset="-78"/>
                      </a:rPr>
                      <m:t>)</m:t>
                    </m:r>
                  </m:oMath>
                </a14:m>
                <a:endParaRPr lang="en-US" altLang="en-US" sz="1600" dirty="0">
                  <a:solidFill>
                    <a:srgbClr val="000000"/>
                  </a:solidFill>
                  <a:latin typeface="Helvetica Neue" charset="0"/>
                </a:endParaRPr>
              </a:p>
              <a:p>
                <a:pPr marL="742950" lvl="1" indent="-285750" algn="r" rtl="1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"/>
                </a:pPr>
                <a:r>
                  <a:rPr lang="ar-SA" altLang="en-US" sz="16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پیچیدگی مکانی:</a:t>
                </a:r>
                <a:r>
                  <a:rPr lang="ar-SA" altLang="en-US" sz="1600" dirty="0">
                    <a:solidFill>
                      <a:srgbClr val="0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𝑏𝑚</m:t>
                    </m:r>
                    <m:r>
                      <a:rPr lang="en-US" alt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1600" dirty="0">
                  <a:solidFill>
                    <a:srgbClr val="000000"/>
                  </a:solidFill>
                  <a:latin typeface="Helvetica Neue" charset="0"/>
                </a:endParaRPr>
              </a:p>
              <a:p>
                <a:pPr marL="342900" lvl="0" indent="-342900" algn="r" rtl="1">
                  <a:lnSpc>
                    <a:spcPct val="120000"/>
                  </a:lnSpc>
                  <a:spcAft>
                    <a:spcPts val="1200"/>
                  </a:spcAft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fa-IR" altLang="en-US" dirty="0">
                    <a:solidFill>
                      <a:srgbClr val="0070C0"/>
                    </a:solidFill>
                    <a:latin typeface="Helvetica Neue" charset="0"/>
                    <a:cs typeface="Vazir" pitchFamily="34" charset="-78"/>
                  </a:rPr>
                  <a:t>مثال: برای شطرنج، </a:t>
                </a:r>
                <a:r>
                  <a:rPr lang="en-US" altLang="en-US" dirty="0">
                    <a:solidFill>
                      <a:srgbClr val="0070C0"/>
                    </a:solidFill>
                    <a:latin typeface="Roboto" charset="0"/>
                    <a:cs typeface="Vazir" pitchFamily="34" charset="-78"/>
                  </a:rPr>
                  <a:t>b ≈ 35 </a:t>
                </a:r>
                <a:r>
                  <a:rPr lang="fa-IR" altLang="en-US" dirty="0">
                    <a:solidFill>
                      <a:srgbClr val="0070C0"/>
                    </a:solidFill>
                    <a:latin typeface="Roboto" charset="0"/>
                    <a:cs typeface="Vazir" pitchFamily="34" charset="-78"/>
                  </a:rPr>
                  <a:t>، </a:t>
                </a:r>
                <a:r>
                  <a:rPr lang="en-US" altLang="en-US" dirty="0">
                    <a:solidFill>
                      <a:srgbClr val="0070C0"/>
                    </a:solidFill>
                    <a:latin typeface="Roboto" charset="0"/>
                    <a:cs typeface="Vazir" pitchFamily="34" charset="-78"/>
                  </a:rPr>
                  <a:t>m ≈ 100</a:t>
                </a:r>
                <a:endParaRPr lang="en-US" altLang="en-US" dirty="0">
                  <a:solidFill>
                    <a:srgbClr val="000000"/>
                  </a:solidFill>
                  <a:latin typeface="Helvetica Neue" charset="0"/>
                </a:endParaRPr>
              </a:p>
              <a:p>
                <a:pPr marL="742950" lvl="1" indent="-285750" algn="r" rtl="1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"/>
                </a:pPr>
                <a:r>
                  <a:rPr lang="fa-IR" altLang="en-US" sz="16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راه‌حل دقیق غیر دستیافتنی است</a:t>
                </a:r>
                <a:r>
                  <a:rPr lang="ar-SA" altLang="en-US" sz="16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	</a:t>
                </a:r>
                <a:endParaRPr lang="en-US" altLang="en-US" sz="1600" dirty="0">
                  <a:solidFill>
                    <a:srgbClr val="000000"/>
                  </a:solidFill>
                  <a:latin typeface="Helvetica Neue" charset="0"/>
                </a:endParaRPr>
              </a:p>
              <a:p>
                <a:pPr marL="742950" lvl="1" indent="-285750" algn="r" rtl="1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"/>
                </a:pPr>
                <a:r>
                  <a:rPr lang="ar-SA" altLang="en-US" sz="16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ولی، آیا باید کل درخت را بگردیم؟</a:t>
                </a:r>
                <a:endParaRPr lang="en-US" altLang="en-US" sz="1600" dirty="0">
                  <a:solidFill>
                    <a:srgbClr val="0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26630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00" y="1145621"/>
                <a:ext cx="4572000" cy="3216778"/>
              </a:xfrm>
              <a:prstGeom prst="rect">
                <a:avLst/>
              </a:prstGeom>
              <a:blipFill>
                <a:blip r:embed="rId3"/>
                <a:stretch>
                  <a:fillRect r="-1067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61CC4B1-232A-8A14-B7BE-76C74ADE21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3" r="18025"/>
          <a:stretch/>
        </p:blipFill>
        <p:spPr>
          <a:xfrm>
            <a:off x="914400" y="1019728"/>
            <a:ext cx="3200401" cy="3943350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6BCC847B-C604-3BCA-37F7-C357A7D5912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25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0337C-8B79-2C21-BCEE-EE5751CA6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22" y="854075"/>
            <a:ext cx="5847193" cy="4134148"/>
          </a:xfrm>
          <a:prstGeom prst="rect">
            <a:avLst/>
          </a:prstGeom>
        </p:spPr>
      </p:pic>
      <p:sp>
        <p:nvSpPr>
          <p:cNvPr id="27653" name="officeArt object" descr="کتاب مرجع"/>
          <p:cNvSpPr/>
          <p:nvPr/>
        </p:nvSpPr>
        <p:spPr>
          <a:xfrm>
            <a:off x="2268538" y="120650"/>
            <a:ext cx="4373562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محدودیت منابع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5E01FD7D-BA74-11E7-4C58-0BD348016D56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6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26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00BBC-CCEB-CECB-1E95-C0676A61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48365"/>
            <a:ext cx="5540375" cy="3917218"/>
          </a:xfrm>
          <a:prstGeom prst="rect">
            <a:avLst/>
          </a:prstGeom>
        </p:spPr>
      </p:pic>
      <p:sp>
        <p:nvSpPr>
          <p:cNvPr id="28677" name="officeArt object" descr="کتاب مرجع"/>
          <p:cNvSpPr/>
          <p:nvPr/>
        </p:nvSpPr>
        <p:spPr>
          <a:xfrm>
            <a:off x="1801813" y="153935"/>
            <a:ext cx="5540374" cy="814388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هرس درخت بازی (</a:t>
            </a:r>
            <a:r>
              <a:rPr lang="en-US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Game Tree Pruning</a:t>
            </a:r>
            <a:r>
              <a:rPr lang="fa-IR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D342532D-774E-D17D-610D-78AAA269FE20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90126F-DE12-D201-0856-EFBDB6DD98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2400" y="1338253"/>
            <a:ext cx="2309829" cy="2466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F0E8D-A959-145C-8719-3165017D5B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0911" y="4175176"/>
            <a:ext cx="2062178" cy="500066"/>
          </a:xfrm>
          <a:prstGeom prst="rect">
            <a:avLst/>
          </a:prstGeom>
        </p:spPr>
      </p:pic>
      <p:sp>
        <p:nvSpPr>
          <p:cNvPr id="8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27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officeArt object" descr="کتاب مرجع"/>
          <p:cNvSpPr/>
          <p:nvPr/>
        </p:nvSpPr>
        <p:spPr>
          <a:xfrm>
            <a:off x="2384425" y="195263"/>
            <a:ext cx="4375150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مثال کمینه-بیشینه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29003B12-121E-9350-B74B-CB998048A8FB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46" name="AutoShape 4">
            <a:extLst>
              <a:ext uri="{FF2B5EF4-FFF2-40B4-BE49-F238E27FC236}">
                <a16:creationId xmlns:a16="http://schemas.microsoft.com/office/drawing/2014/main" id="{638B49AD-6554-A1D9-0EB1-371B28175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950" y="1351133"/>
            <a:ext cx="482133" cy="271248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" name="Group 60">
            <a:extLst>
              <a:ext uri="{FF2B5EF4-FFF2-40B4-BE49-F238E27FC236}">
                <a16:creationId xmlns:a16="http://schemas.microsoft.com/office/drawing/2014/main" id="{9EAC92BC-AFC3-4F2E-A481-1DA91111359C}"/>
              </a:ext>
            </a:extLst>
          </p:cNvPr>
          <p:cNvGrpSpPr>
            <a:grpSpLocks/>
          </p:cNvGrpSpPr>
          <p:nvPr/>
        </p:nvGrpSpPr>
        <p:grpSpPr bwMode="auto">
          <a:xfrm>
            <a:off x="1446166" y="2749634"/>
            <a:ext cx="482133" cy="1059565"/>
            <a:chOff x="1981200" y="3762374"/>
            <a:chExt cx="381000" cy="1190626"/>
          </a:xfrm>
        </p:grpSpPr>
        <p:cxnSp>
          <p:nvCxnSpPr>
            <p:cNvPr id="48" name="AutoShape 13">
              <a:extLst>
                <a:ext uri="{FF2B5EF4-FFF2-40B4-BE49-F238E27FC236}">
                  <a16:creationId xmlns:a16="http://schemas.microsoft.com/office/drawing/2014/main" id="{22E20311-1EB4-273F-EFFB-8E3BA4C07E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66939" y="3762374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C1454948-6074-355C-1340-3C825557C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50" name="Group 61">
            <a:extLst>
              <a:ext uri="{FF2B5EF4-FFF2-40B4-BE49-F238E27FC236}">
                <a16:creationId xmlns:a16="http://schemas.microsoft.com/office/drawing/2014/main" id="{568F10EE-FFB3-5670-63A5-EF63D174EFFF}"/>
              </a:ext>
            </a:extLst>
          </p:cNvPr>
          <p:cNvGrpSpPr>
            <a:grpSpLocks/>
          </p:cNvGrpSpPr>
          <p:nvPr/>
        </p:nvGrpSpPr>
        <p:grpSpPr bwMode="auto">
          <a:xfrm>
            <a:off x="1681503" y="2732803"/>
            <a:ext cx="1203322" cy="1056736"/>
            <a:chOff x="2173289" y="3765552"/>
            <a:chExt cx="950911" cy="1187448"/>
          </a:xfrm>
        </p:grpSpPr>
        <p:cxnSp>
          <p:nvCxnSpPr>
            <p:cNvPr id="51" name="AutoShape 17">
              <a:extLst>
                <a:ext uri="{FF2B5EF4-FFF2-40B4-BE49-F238E27FC236}">
                  <a16:creationId xmlns:a16="http://schemas.microsoft.com/office/drawing/2014/main" id="{09F96E55-3333-4FCB-9985-C6B3D28236F4}"/>
                </a:ext>
              </a:extLst>
            </p:cNvPr>
            <p:cNvCxnSpPr>
              <a:cxnSpLocks noChangeShapeType="1"/>
              <a:stCxn id="60" idx="0"/>
            </p:cNvCxnSpPr>
            <p:nvPr/>
          </p:nvCxnSpPr>
          <p:spPr bwMode="auto">
            <a:xfrm>
              <a:off x="2173289" y="3765552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B57E9DD2-888C-0D83-F7B9-A3AE79711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53" name="Group 64">
            <a:extLst>
              <a:ext uri="{FF2B5EF4-FFF2-40B4-BE49-F238E27FC236}">
                <a16:creationId xmlns:a16="http://schemas.microsoft.com/office/drawing/2014/main" id="{B528A805-3C5E-5E12-7091-547231920AE1}"/>
              </a:ext>
            </a:extLst>
          </p:cNvPr>
          <p:cNvGrpSpPr>
            <a:grpSpLocks/>
          </p:cNvGrpSpPr>
          <p:nvPr/>
        </p:nvGrpSpPr>
        <p:grpSpPr bwMode="auto">
          <a:xfrm>
            <a:off x="7222729" y="2746776"/>
            <a:ext cx="482133" cy="1056738"/>
            <a:chOff x="6553200" y="3765550"/>
            <a:chExt cx="381000" cy="1187450"/>
          </a:xfrm>
        </p:grpSpPr>
        <p:cxnSp>
          <p:nvCxnSpPr>
            <p:cNvPr id="54" name="AutoShape 33">
              <a:extLst>
                <a:ext uri="{FF2B5EF4-FFF2-40B4-BE49-F238E27FC236}">
                  <a16:creationId xmlns:a16="http://schemas.microsoft.com/office/drawing/2014/main" id="{F01D83C9-E56C-0389-A519-6113EDB33F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DB1EDAB0-C471-2620-AA7A-D2157D32D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6" name="Group 65">
            <a:extLst>
              <a:ext uri="{FF2B5EF4-FFF2-40B4-BE49-F238E27FC236}">
                <a16:creationId xmlns:a16="http://schemas.microsoft.com/office/drawing/2014/main" id="{869C4AA4-AA5D-84A7-1779-7716B6294D79}"/>
              </a:ext>
            </a:extLst>
          </p:cNvPr>
          <p:cNvGrpSpPr>
            <a:grpSpLocks/>
          </p:cNvGrpSpPr>
          <p:nvPr/>
        </p:nvGrpSpPr>
        <p:grpSpPr bwMode="auto">
          <a:xfrm>
            <a:off x="7474555" y="2732801"/>
            <a:ext cx="1203324" cy="1056738"/>
            <a:chOff x="6745288" y="3765550"/>
            <a:chExt cx="950912" cy="1187450"/>
          </a:xfrm>
        </p:grpSpPr>
        <p:cxnSp>
          <p:nvCxnSpPr>
            <p:cNvPr id="57" name="AutoShape 37">
              <a:extLst>
                <a:ext uri="{FF2B5EF4-FFF2-40B4-BE49-F238E27FC236}">
                  <a16:creationId xmlns:a16="http://schemas.microsoft.com/office/drawing/2014/main" id="{D0C2B6FF-99F4-949B-1244-D679E0F6DF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8" name="Rectangle 7">
              <a:extLst>
                <a:ext uri="{FF2B5EF4-FFF2-40B4-BE49-F238E27FC236}">
                  <a16:creationId xmlns:a16="http://schemas.microsoft.com/office/drawing/2014/main" id="{A63D1798-F18D-F247-CD99-0AF1AC27E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59" name="Group 51">
            <a:extLst>
              <a:ext uri="{FF2B5EF4-FFF2-40B4-BE49-F238E27FC236}">
                <a16:creationId xmlns:a16="http://schemas.microsoft.com/office/drawing/2014/main" id="{89E3106A-9C2C-0649-D4FB-35D08B8398A3}"/>
              </a:ext>
            </a:extLst>
          </p:cNvPr>
          <p:cNvGrpSpPr>
            <a:grpSpLocks/>
          </p:cNvGrpSpPr>
          <p:nvPr/>
        </p:nvGrpSpPr>
        <p:grpSpPr bwMode="auto">
          <a:xfrm>
            <a:off x="1442151" y="1622381"/>
            <a:ext cx="3133867" cy="1113248"/>
            <a:chOff x="1984375" y="2514600"/>
            <a:chExt cx="2476503" cy="1250950"/>
          </a:xfrm>
        </p:grpSpPr>
        <p:sp>
          <p:nvSpPr>
            <p:cNvPr id="60" name="AutoShape 6">
              <a:extLst>
                <a:ext uri="{FF2B5EF4-FFF2-40B4-BE49-F238E27FC236}">
                  <a16:creationId xmlns:a16="http://schemas.microsoft.com/office/drawing/2014/main" id="{FA653A74-9E94-062E-F681-AE0F791D2B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1" name="AutoShape 7">
              <a:extLst>
                <a:ext uri="{FF2B5EF4-FFF2-40B4-BE49-F238E27FC236}">
                  <a16:creationId xmlns:a16="http://schemas.microsoft.com/office/drawing/2014/main" id="{7B36EE17-A3F6-AD7F-F572-DF8F369A8CB9}"/>
                </a:ext>
              </a:extLst>
            </p:cNvPr>
            <p:cNvCxnSpPr>
              <a:cxnSpLocks noChangeShapeType="1"/>
              <a:stCxn id="46" idx="3"/>
              <a:endCxn id="60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62" name="AutoShape 9">
            <a:extLst>
              <a:ext uri="{FF2B5EF4-FFF2-40B4-BE49-F238E27FC236}">
                <a16:creationId xmlns:a16="http://schemas.microsoft.com/office/drawing/2014/main" id="{DE065D9C-6F85-83AE-F93C-601630BAB905}"/>
              </a:ext>
            </a:extLst>
          </p:cNvPr>
          <p:cNvCxnSpPr>
            <a:cxnSpLocks noChangeShapeType="1"/>
            <a:stCxn id="60" idx="0"/>
          </p:cNvCxnSpPr>
          <p:nvPr/>
        </p:nvCxnSpPr>
        <p:spPr bwMode="auto">
          <a:xfrm flipH="1">
            <a:off x="718954" y="2735632"/>
            <a:ext cx="962258" cy="73180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7">
            <a:extLst>
              <a:ext uri="{FF2B5EF4-FFF2-40B4-BE49-F238E27FC236}">
                <a16:creationId xmlns:a16="http://schemas.microsoft.com/office/drawing/2014/main" id="{527FA2F1-7514-77B7-740B-4B7C97A53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868" y="3521120"/>
            <a:ext cx="482133" cy="271248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9696" name="AutoShape 21">
            <a:extLst>
              <a:ext uri="{FF2B5EF4-FFF2-40B4-BE49-F238E27FC236}">
                <a16:creationId xmlns:a16="http://schemas.microsoft.com/office/drawing/2014/main" id="{2277AF9C-C328-F812-9BAF-009B4D67C4C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435372" y="1757002"/>
            <a:ext cx="271248" cy="200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697" name="AutoShape 21">
            <a:extLst>
              <a:ext uri="{FF2B5EF4-FFF2-40B4-BE49-F238E27FC236}">
                <a16:creationId xmlns:a16="http://schemas.microsoft.com/office/drawing/2014/main" id="{9D8F0AF7-D22C-73BF-4AB1-58EF50BAEE43}"/>
              </a:ext>
            </a:extLst>
          </p:cNvPr>
          <p:cNvCxnSpPr>
            <a:cxnSpLocks noChangeShapeType="1"/>
            <a:stCxn id="46" idx="3"/>
          </p:cNvCxnSpPr>
          <p:nvPr/>
        </p:nvCxnSpPr>
        <p:spPr bwMode="auto">
          <a:xfrm rot="16200000" flipH="1">
            <a:off x="4833890" y="1364511"/>
            <a:ext cx="203436" cy="71918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698" name="AutoShape 21">
            <a:extLst>
              <a:ext uri="{FF2B5EF4-FFF2-40B4-BE49-F238E27FC236}">
                <a16:creationId xmlns:a16="http://schemas.microsoft.com/office/drawing/2014/main" id="{F9E9DC29-BFA3-707B-0B3A-2A8DF39D2BA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544582" y="2867424"/>
            <a:ext cx="271248" cy="200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699" name="AutoShape 21">
            <a:extLst>
              <a:ext uri="{FF2B5EF4-FFF2-40B4-BE49-F238E27FC236}">
                <a16:creationId xmlns:a16="http://schemas.microsoft.com/office/drawing/2014/main" id="{05E03CE9-02DE-4649-9FED-0E9501389054}"/>
              </a:ext>
            </a:extLst>
          </p:cNvPr>
          <p:cNvCxnSpPr>
            <a:cxnSpLocks noChangeShapeType="1"/>
            <a:stCxn id="60" idx="0"/>
          </p:cNvCxnSpPr>
          <p:nvPr/>
        </p:nvCxnSpPr>
        <p:spPr bwMode="auto">
          <a:xfrm rot="16200000" flipH="1">
            <a:off x="1714153" y="2704695"/>
            <a:ext cx="175181" cy="23704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9702" name="Group 59">
            <a:extLst>
              <a:ext uri="{FF2B5EF4-FFF2-40B4-BE49-F238E27FC236}">
                <a16:creationId xmlns:a16="http://schemas.microsoft.com/office/drawing/2014/main" id="{59646F9D-5652-DE5A-6651-9389807A3C2D}"/>
              </a:ext>
            </a:extLst>
          </p:cNvPr>
          <p:cNvGrpSpPr>
            <a:grpSpLocks/>
          </p:cNvGrpSpPr>
          <p:nvPr/>
        </p:nvGrpSpPr>
        <p:grpSpPr bwMode="auto">
          <a:xfrm>
            <a:off x="4333947" y="1647655"/>
            <a:ext cx="482133" cy="1099121"/>
            <a:chOff x="4270375" y="2514600"/>
            <a:chExt cx="381000" cy="1235075"/>
          </a:xfrm>
        </p:grpSpPr>
        <p:sp>
          <p:nvSpPr>
            <p:cNvPr id="29703" name="AutoShape 20">
              <a:extLst>
                <a:ext uri="{FF2B5EF4-FFF2-40B4-BE49-F238E27FC236}">
                  <a16:creationId xmlns:a16="http://schemas.microsoft.com/office/drawing/2014/main" id="{369763BC-7D64-D319-1729-EB9EE39A73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704" name="AutoShape 21">
              <a:extLst>
                <a:ext uri="{FF2B5EF4-FFF2-40B4-BE49-F238E27FC236}">
                  <a16:creationId xmlns:a16="http://schemas.microsoft.com/office/drawing/2014/main" id="{ACEC8A9B-9FF0-BE18-C9DC-A216D3F79123}"/>
                </a:ext>
              </a:extLst>
            </p:cNvPr>
            <p:cNvCxnSpPr>
              <a:cxnSpLocks noChangeShapeType="1"/>
              <a:stCxn id="46" idx="3"/>
              <a:endCxn id="29703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29705" name="Group 58">
            <a:extLst>
              <a:ext uri="{FF2B5EF4-FFF2-40B4-BE49-F238E27FC236}">
                <a16:creationId xmlns:a16="http://schemas.microsoft.com/office/drawing/2014/main" id="{0A4F0F29-D1B4-4AA4-51A5-F6098FA5439B}"/>
              </a:ext>
            </a:extLst>
          </p:cNvPr>
          <p:cNvGrpSpPr>
            <a:grpSpLocks/>
          </p:cNvGrpSpPr>
          <p:nvPr/>
        </p:nvGrpSpPr>
        <p:grpSpPr bwMode="auto">
          <a:xfrm>
            <a:off x="3366664" y="2732804"/>
            <a:ext cx="1446398" cy="1059564"/>
            <a:chOff x="3505200" y="3762375"/>
            <a:chExt cx="1142999" cy="1190625"/>
          </a:xfrm>
        </p:grpSpPr>
        <p:cxnSp>
          <p:nvCxnSpPr>
            <p:cNvPr id="29706" name="AutoShape 23">
              <a:extLst>
                <a:ext uri="{FF2B5EF4-FFF2-40B4-BE49-F238E27FC236}">
                  <a16:creationId xmlns:a16="http://schemas.microsoft.com/office/drawing/2014/main" id="{731E40E1-20C6-CB5A-53AA-BD68DCA896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9707" name="Rectangle 7">
              <a:extLst>
                <a:ext uri="{FF2B5EF4-FFF2-40B4-BE49-F238E27FC236}">
                  <a16:creationId xmlns:a16="http://schemas.microsoft.com/office/drawing/2014/main" id="{30EAED67-E509-6964-ADF3-41F007A15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9708" name="AutoShape 21">
              <a:extLst>
                <a:ext uri="{FF2B5EF4-FFF2-40B4-BE49-F238E27FC236}">
                  <a16:creationId xmlns:a16="http://schemas.microsoft.com/office/drawing/2014/main" id="{3CC84E8E-A949-8DB5-B752-6E318732B9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709" name="AutoShape 21">
              <a:extLst>
                <a:ext uri="{FF2B5EF4-FFF2-40B4-BE49-F238E27FC236}">
                  <a16:creationId xmlns:a16="http://schemas.microsoft.com/office/drawing/2014/main" id="{4AD5E7CE-8CF5-C515-B1E7-8424DED768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9710" name="Group 61">
            <a:extLst>
              <a:ext uri="{FF2B5EF4-FFF2-40B4-BE49-F238E27FC236}">
                <a16:creationId xmlns:a16="http://schemas.microsoft.com/office/drawing/2014/main" id="{CC2ECD29-DB83-B4E2-BA30-306B1EC27D3B}"/>
              </a:ext>
            </a:extLst>
          </p:cNvPr>
          <p:cNvGrpSpPr>
            <a:grpSpLocks/>
          </p:cNvGrpSpPr>
          <p:nvPr/>
        </p:nvGrpSpPr>
        <p:grpSpPr bwMode="auto">
          <a:xfrm>
            <a:off x="4575015" y="1618488"/>
            <a:ext cx="3133864" cy="1113248"/>
            <a:chOff x="4460875" y="2514600"/>
            <a:chExt cx="2476500" cy="1250950"/>
          </a:xfrm>
        </p:grpSpPr>
        <p:sp>
          <p:nvSpPr>
            <p:cNvPr id="29711" name="AutoShape 26">
              <a:extLst>
                <a:ext uri="{FF2B5EF4-FFF2-40B4-BE49-F238E27FC236}">
                  <a16:creationId xmlns:a16="http://schemas.microsoft.com/office/drawing/2014/main" id="{B33EA34F-34C9-10B9-D7B4-2C90459E89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712" name="AutoShape 27">
              <a:extLst>
                <a:ext uri="{FF2B5EF4-FFF2-40B4-BE49-F238E27FC236}">
                  <a16:creationId xmlns:a16="http://schemas.microsoft.com/office/drawing/2014/main" id="{A1035A2B-DB57-D599-B35F-C808F6603848}"/>
                </a:ext>
              </a:extLst>
            </p:cNvPr>
            <p:cNvCxnSpPr>
              <a:cxnSpLocks noChangeShapeType="1"/>
              <a:stCxn id="46" idx="3"/>
              <a:endCxn id="29711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29713" name="Group 60">
            <a:extLst>
              <a:ext uri="{FF2B5EF4-FFF2-40B4-BE49-F238E27FC236}">
                <a16:creationId xmlns:a16="http://schemas.microsoft.com/office/drawing/2014/main" id="{79CE86E1-454E-C626-CB1C-64AEB6E91D02}"/>
              </a:ext>
            </a:extLst>
          </p:cNvPr>
          <p:cNvGrpSpPr>
            <a:grpSpLocks/>
          </p:cNvGrpSpPr>
          <p:nvPr/>
        </p:nvGrpSpPr>
        <p:grpSpPr bwMode="auto">
          <a:xfrm>
            <a:off x="6259463" y="2735630"/>
            <a:ext cx="1207343" cy="1056738"/>
            <a:chOff x="5791200" y="3765550"/>
            <a:chExt cx="954088" cy="1187450"/>
          </a:xfrm>
        </p:grpSpPr>
        <p:cxnSp>
          <p:nvCxnSpPr>
            <p:cNvPr id="29714" name="AutoShape 29">
              <a:extLst>
                <a:ext uri="{FF2B5EF4-FFF2-40B4-BE49-F238E27FC236}">
                  <a16:creationId xmlns:a16="http://schemas.microsoft.com/office/drawing/2014/main" id="{DBBC132D-A3B5-70B6-84DE-D3CCABE2ED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9715" name="Rectangle 7">
              <a:extLst>
                <a:ext uri="{FF2B5EF4-FFF2-40B4-BE49-F238E27FC236}">
                  <a16:creationId xmlns:a16="http://schemas.microsoft.com/office/drawing/2014/main" id="{BCFE36FF-21AC-5956-CC4E-1FD31F1A4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</p:grpSp>
      <p:grpSp>
        <p:nvGrpSpPr>
          <p:cNvPr id="29716" name="Group 64">
            <a:extLst>
              <a:ext uri="{FF2B5EF4-FFF2-40B4-BE49-F238E27FC236}">
                <a16:creationId xmlns:a16="http://schemas.microsoft.com/office/drawing/2014/main" id="{8E4622F8-C38E-7F16-2319-CCDCA212D4E1}"/>
              </a:ext>
            </a:extLst>
          </p:cNvPr>
          <p:cNvGrpSpPr>
            <a:grpSpLocks/>
          </p:cNvGrpSpPr>
          <p:nvPr/>
        </p:nvGrpSpPr>
        <p:grpSpPr bwMode="auto">
          <a:xfrm>
            <a:off x="4330933" y="2735630"/>
            <a:ext cx="482133" cy="1056738"/>
            <a:chOff x="6553200" y="3765550"/>
            <a:chExt cx="381000" cy="1187450"/>
          </a:xfrm>
        </p:grpSpPr>
        <p:cxnSp>
          <p:nvCxnSpPr>
            <p:cNvPr id="29717" name="AutoShape 33">
              <a:extLst>
                <a:ext uri="{FF2B5EF4-FFF2-40B4-BE49-F238E27FC236}">
                  <a16:creationId xmlns:a16="http://schemas.microsoft.com/office/drawing/2014/main" id="{8D352A42-7461-7DF3-DB30-72BB46FDE6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9718" name="Rectangle 7">
              <a:extLst>
                <a:ext uri="{FF2B5EF4-FFF2-40B4-BE49-F238E27FC236}">
                  <a16:creationId xmlns:a16="http://schemas.microsoft.com/office/drawing/2014/main" id="{1ED0BD4A-1C99-2605-1321-DEEEDCDB9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29719" name="Group 65">
            <a:extLst>
              <a:ext uri="{FF2B5EF4-FFF2-40B4-BE49-F238E27FC236}">
                <a16:creationId xmlns:a16="http://schemas.microsoft.com/office/drawing/2014/main" id="{52CE9524-2799-E491-5B42-8A8E0F8333FE}"/>
              </a:ext>
            </a:extLst>
          </p:cNvPr>
          <p:cNvGrpSpPr>
            <a:grpSpLocks/>
          </p:cNvGrpSpPr>
          <p:nvPr/>
        </p:nvGrpSpPr>
        <p:grpSpPr bwMode="auto">
          <a:xfrm>
            <a:off x="4576017" y="2735629"/>
            <a:ext cx="1201310" cy="1056739"/>
            <a:chOff x="6746879" y="3765549"/>
            <a:chExt cx="949321" cy="1187451"/>
          </a:xfrm>
        </p:grpSpPr>
        <p:cxnSp>
          <p:nvCxnSpPr>
            <p:cNvPr id="29720" name="AutoShape 37">
              <a:extLst>
                <a:ext uri="{FF2B5EF4-FFF2-40B4-BE49-F238E27FC236}">
                  <a16:creationId xmlns:a16="http://schemas.microsoft.com/office/drawing/2014/main" id="{8C9E287F-BEAC-E945-C1E5-8454C84B44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6879" y="3765549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9721" name="Rectangle 7">
              <a:extLst>
                <a:ext uri="{FF2B5EF4-FFF2-40B4-BE49-F238E27FC236}">
                  <a16:creationId xmlns:a16="http://schemas.microsoft.com/office/drawing/2014/main" id="{53F30206-DE8F-61BD-E9DE-E1078F05B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cxnSp>
        <p:nvCxnSpPr>
          <p:cNvPr id="29722" name="AutoShape 21">
            <a:extLst>
              <a:ext uri="{FF2B5EF4-FFF2-40B4-BE49-F238E27FC236}">
                <a16:creationId xmlns:a16="http://schemas.microsoft.com/office/drawing/2014/main" id="{221A2A6F-F489-162A-D8BE-84927CED2D4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333193" y="2869181"/>
            <a:ext cx="271248" cy="201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3" name="AutoShape 21">
            <a:extLst>
              <a:ext uri="{FF2B5EF4-FFF2-40B4-BE49-F238E27FC236}">
                <a16:creationId xmlns:a16="http://schemas.microsoft.com/office/drawing/2014/main" id="{FDE3A09D-FACB-F7FB-55F9-61476C71214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502764" y="2704694"/>
            <a:ext cx="175181" cy="23704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64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28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officeArt object" descr="کتاب مرجع"/>
          <p:cNvSpPr/>
          <p:nvPr/>
        </p:nvSpPr>
        <p:spPr>
          <a:xfrm>
            <a:off x="1992685" y="183557"/>
            <a:ext cx="5154613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هرس کمینه-بیشینه (</a:t>
            </a:r>
            <a:r>
              <a:rPr lang="en-US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Minimax Pruning</a:t>
            </a:r>
            <a:r>
              <a:rPr lang="fa-IR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BE2AD8F7-5391-BA3F-9D62-E6F4464C9FE6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20" name="AutoShape 4">
            <a:extLst>
              <a:ext uri="{FF2B5EF4-FFF2-40B4-BE49-F238E27FC236}">
                <a16:creationId xmlns:a16="http://schemas.microsoft.com/office/drawing/2014/main" id="{82B8FAE4-26C1-8709-84FA-E59AD3342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950" y="1351133"/>
            <a:ext cx="482133" cy="271248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" name="Group 60">
            <a:extLst>
              <a:ext uri="{FF2B5EF4-FFF2-40B4-BE49-F238E27FC236}">
                <a16:creationId xmlns:a16="http://schemas.microsoft.com/office/drawing/2014/main" id="{576F7737-E1BB-93BF-7D12-B5CE7B15D071}"/>
              </a:ext>
            </a:extLst>
          </p:cNvPr>
          <p:cNvGrpSpPr>
            <a:grpSpLocks/>
          </p:cNvGrpSpPr>
          <p:nvPr/>
        </p:nvGrpSpPr>
        <p:grpSpPr bwMode="auto">
          <a:xfrm>
            <a:off x="1446166" y="2749634"/>
            <a:ext cx="482133" cy="1059565"/>
            <a:chOff x="1981200" y="3762374"/>
            <a:chExt cx="381000" cy="1190626"/>
          </a:xfrm>
        </p:grpSpPr>
        <p:cxnSp>
          <p:nvCxnSpPr>
            <p:cNvPr id="22" name="AutoShape 13">
              <a:extLst>
                <a:ext uri="{FF2B5EF4-FFF2-40B4-BE49-F238E27FC236}">
                  <a16:creationId xmlns:a16="http://schemas.microsoft.com/office/drawing/2014/main" id="{C7478108-C30B-E9AB-5B97-71D7595690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66939" y="3762374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6734199E-36BF-33E0-20BC-B848BA8E4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24" name="Group 61">
            <a:extLst>
              <a:ext uri="{FF2B5EF4-FFF2-40B4-BE49-F238E27FC236}">
                <a16:creationId xmlns:a16="http://schemas.microsoft.com/office/drawing/2014/main" id="{C4E58F03-0F12-3AA1-C708-41814E3B4755}"/>
              </a:ext>
            </a:extLst>
          </p:cNvPr>
          <p:cNvGrpSpPr>
            <a:grpSpLocks/>
          </p:cNvGrpSpPr>
          <p:nvPr/>
        </p:nvGrpSpPr>
        <p:grpSpPr bwMode="auto">
          <a:xfrm>
            <a:off x="1681503" y="2732803"/>
            <a:ext cx="1203322" cy="1056736"/>
            <a:chOff x="2173289" y="3765552"/>
            <a:chExt cx="950911" cy="1187448"/>
          </a:xfrm>
        </p:grpSpPr>
        <p:cxnSp>
          <p:nvCxnSpPr>
            <p:cNvPr id="25" name="AutoShape 17">
              <a:extLst>
                <a:ext uri="{FF2B5EF4-FFF2-40B4-BE49-F238E27FC236}">
                  <a16:creationId xmlns:a16="http://schemas.microsoft.com/office/drawing/2014/main" id="{09F8CAFB-EF45-016F-E178-99A17EC5F7D8}"/>
                </a:ext>
              </a:extLst>
            </p:cNvPr>
            <p:cNvCxnSpPr>
              <a:cxnSpLocks noChangeShapeType="1"/>
              <a:stCxn id="54" idx="0"/>
            </p:cNvCxnSpPr>
            <p:nvPr/>
          </p:nvCxnSpPr>
          <p:spPr bwMode="auto">
            <a:xfrm>
              <a:off x="2173289" y="3765552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8F170BAB-67D8-CDF2-5186-A4FD39044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7" name="Group 64">
            <a:extLst>
              <a:ext uri="{FF2B5EF4-FFF2-40B4-BE49-F238E27FC236}">
                <a16:creationId xmlns:a16="http://schemas.microsoft.com/office/drawing/2014/main" id="{D7FA65FC-FEC9-00A7-B724-2379F7228007}"/>
              </a:ext>
            </a:extLst>
          </p:cNvPr>
          <p:cNvGrpSpPr>
            <a:grpSpLocks/>
          </p:cNvGrpSpPr>
          <p:nvPr/>
        </p:nvGrpSpPr>
        <p:grpSpPr bwMode="auto">
          <a:xfrm>
            <a:off x="7222729" y="2746776"/>
            <a:ext cx="482133" cy="1056738"/>
            <a:chOff x="6553200" y="3765550"/>
            <a:chExt cx="381000" cy="1187450"/>
          </a:xfrm>
        </p:grpSpPr>
        <p:cxnSp>
          <p:nvCxnSpPr>
            <p:cNvPr id="48" name="AutoShape 33">
              <a:extLst>
                <a:ext uri="{FF2B5EF4-FFF2-40B4-BE49-F238E27FC236}">
                  <a16:creationId xmlns:a16="http://schemas.microsoft.com/office/drawing/2014/main" id="{E651FDBF-15F6-0D5A-12FA-846CC8E691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A8A16CE2-B3DD-3DE5-E380-189A708F1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0" name="Group 65">
            <a:extLst>
              <a:ext uri="{FF2B5EF4-FFF2-40B4-BE49-F238E27FC236}">
                <a16:creationId xmlns:a16="http://schemas.microsoft.com/office/drawing/2014/main" id="{D1C8E80E-1038-EDB1-9872-C2F43F693DD6}"/>
              </a:ext>
            </a:extLst>
          </p:cNvPr>
          <p:cNvGrpSpPr>
            <a:grpSpLocks/>
          </p:cNvGrpSpPr>
          <p:nvPr/>
        </p:nvGrpSpPr>
        <p:grpSpPr bwMode="auto">
          <a:xfrm>
            <a:off x="7474555" y="2732801"/>
            <a:ext cx="1203324" cy="1056738"/>
            <a:chOff x="6745288" y="3765550"/>
            <a:chExt cx="950912" cy="1187450"/>
          </a:xfrm>
        </p:grpSpPr>
        <p:cxnSp>
          <p:nvCxnSpPr>
            <p:cNvPr id="51" name="AutoShape 37">
              <a:extLst>
                <a:ext uri="{FF2B5EF4-FFF2-40B4-BE49-F238E27FC236}">
                  <a16:creationId xmlns:a16="http://schemas.microsoft.com/office/drawing/2014/main" id="{ACE1B186-47F5-3345-4967-21B1D365AE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D0BBED59-0F71-1658-ED0E-0B619805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53" name="Group 51">
            <a:extLst>
              <a:ext uri="{FF2B5EF4-FFF2-40B4-BE49-F238E27FC236}">
                <a16:creationId xmlns:a16="http://schemas.microsoft.com/office/drawing/2014/main" id="{05492904-D226-F698-9BC9-BE510D7B46C8}"/>
              </a:ext>
            </a:extLst>
          </p:cNvPr>
          <p:cNvGrpSpPr>
            <a:grpSpLocks/>
          </p:cNvGrpSpPr>
          <p:nvPr/>
        </p:nvGrpSpPr>
        <p:grpSpPr bwMode="auto">
          <a:xfrm>
            <a:off x="1442151" y="1622381"/>
            <a:ext cx="3133867" cy="1113248"/>
            <a:chOff x="1984375" y="2514600"/>
            <a:chExt cx="2476503" cy="1250950"/>
          </a:xfrm>
        </p:grpSpPr>
        <p:sp>
          <p:nvSpPr>
            <p:cNvPr id="54" name="AutoShape 6">
              <a:extLst>
                <a:ext uri="{FF2B5EF4-FFF2-40B4-BE49-F238E27FC236}">
                  <a16:creationId xmlns:a16="http://schemas.microsoft.com/office/drawing/2014/main" id="{FA6B8C2D-D5FB-449A-3C4A-E65B52E62B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5" name="AutoShape 7">
              <a:extLst>
                <a:ext uri="{FF2B5EF4-FFF2-40B4-BE49-F238E27FC236}">
                  <a16:creationId xmlns:a16="http://schemas.microsoft.com/office/drawing/2014/main" id="{08FA2085-A58D-BA5D-3E51-6A68AFA029EB}"/>
                </a:ext>
              </a:extLst>
            </p:cNvPr>
            <p:cNvCxnSpPr>
              <a:cxnSpLocks noChangeShapeType="1"/>
              <a:stCxn id="20" idx="3"/>
              <a:endCxn id="5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56" name="AutoShape 9">
            <a:extLst>
              <a:ext uri="{FF2B5EF4-FFF2-40B4-BE49-F238E27FC236}">
                <a16:creationId xmlns:a16="http://schemas.microsoft.com/office/drawing/2014/main" id="{EAD6D819-0C3B-887F-6189-2A424A0C2695}"/>
              </a:ext>
            </a:extLst>
          </p:cNvPr>
          <p:cNvCxnSpPr>
            <a:cxnSpLocks noChangeShapeType="1"/>
            <a:stCxn id="54" idx="0"/>
          </p:cNvCxnSpPr>
          <p:nvPr/>
        </p:nvCxnSpPr>
        <p:spPr bwMode="auto">
          <a:xfrm flipH="1">
            <a:off x="718954" y="2735632"/>
            <a:ext cx="962258" cy="73180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7" name="Rectangle 7">
            <a:extLst>
              <a:ext uri="{FF2B5EF4-FFF2-40B4-BE49-F238E27FC236}">
                <a16:creationId xmlns:a16="http://schemas.microsoft.com/office/drawing/2014/main" id="{3F4B0709-BDD8-52E5-7380-AD9929E30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868" y="3521120"/>
            <a:ext cx="482133" cy="271248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58" name="AutoShape 21">
            <a:extLst>
              <a:ext uri="{FF2B5EF4-FFF2-40B4-BE49-F238E27FC236}">
                <a16:creationId xmlns:a16="http://schemas.microsoft.com/office/drawing/2014/main" id="{F3C83EFB-C82E-378A-87FC-64B7F8CDB07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435372" y="1757002"/>
            <a:ext cx="271248" cy="200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9" name="AutoShape 21">
            <a:extLst>
              <a:ext uri="{FF2B5EF4-FFF2-40B4-BE49-F238E27FC236}">
                <a16:creationId xmlns:a16="http://schemas.microsoft.com/office/drawing/2014/main" id="{17BD0EC3-E4E7-7869-8729-65803034BA6F}"/>
              </a:ext>
            </a:extLst>
          </p:cNvPr>
          <p:cNvCxnSpPr>
            <a:cxnSpLocks noChangeShapeType="1"/>
            <a:stCxn id="20" idx="3"/>
          </p:cNvCxnSpPr>
          <p:nvPr/>
        </p:nvCxnSpPr>
        <p:spPr bwMode="auto">
          <a:xfrm rot="16200000" flipH="1">
            <a:off x="4833890" y="1364511"/>
            <a:ext cx="203436" cy="71918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0" name="AutoShape 21">
            <a:extLst>
              <a:ext uri="{FF2B5EF4-FFF2-40B4-BE49-F238E27FC236}">
                <a16:creationId xmlns:a16="http://schemas.microsoft.com/office/drawing/2014/main" id="{6ECDED53-8B97-E862-6303-F104559BA58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544582" y="2867424"/>
            <a:ext cx="271248" cy="200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" name="AutoShape 21">
            <a:extLst>
              <a:ext uri="{FF2B5EF4-FFF2-40B4-BE49-F238E27FC236}">
                <a16:creationId xmlns:a16="http://schemas.microsoft.com/office/drawing/2014/main" id="{A8C72528-0A3C-3BF8-1E38-19D238B16313}"/>
              </a:ext>
            </a:extLst>
          </p:cNvPr>
          <p:cNvCxnSpPr>
            <a:cxnSpLocks noChangeShapeType="1"/>
            <a:stCxn id="54" idx="0"/>
          </p:cNvCxnSpPr>
          <p:nvPr/>
        </p:nvCxnSpPr>
        <p:spPr bwMode="auto">
          <a:xfrm rot="16200000" flipH="1">
            <a:off x="1714153" y="2704695"/>
            <a:ext cx="175181" cy="23704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62" name="Group 59">
            <a:extLst>
              <a:ext uri="{FF2B5EF4-FFF2-40B4-BE49-F238E27FC236}">
                <a16:creationId xmlns:a16="http://schemas.microsoft.com/office/drawing/2014/main" id="{7534DF16-E475-C148-657F-7A6923689564}"/>
              </a:ext>
            </a:extLst>
          </p:cNvPr>
          <p:cNvGrpSpPr>
            <a:grpSpLocks/>
          </p:cNvGrpSpPr>
          <p:nvPr/>
        </p:nvGrpSpPr>
        <p:grpSpPr bwMode="auto">
          <a:xfrm>
            <a:off x="4333947" y="1647655"/>
            <a:ext cx="482133" cy="1099121"/>
            <a:chOff x="4270375" y="2514600"/>
            <a:chExt cx="381000" cy="1235075"/>
          </a:xfrm>
        </p:grpSpPr>
        <p:sp>
          <p:nvSpPr>
            <p:cNvPr id="63" name="AutoShape 20">
              <a:extLst>
                <a:ext uri="{FF2B5EF4-FFF2-40B4-BE49-F238E27FC236}">
                  <a16:creationId xmlns:a16="http://schemas.microsoft.com/office/drawing/2014/main" id="{4D70ED23-0D21-40AD-6CC8-FEDE356AB3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0720" name="AutoShape 21">
              <a:extLst>
                <a:ext uri="{FF2B5EF4-FFF2-40B4-BE49-F238E27FC236}">
                  <a16:creationId xmlns:a16="http://schemas.microsoft.com/office/drawing/2014/main" id="{05275973-C825-7A05-70DF-FB08602A7692}"/>
                </a:ext>
              </a:extLst>
            </p:cNvPr>
            <p:cNvCxnSpPr>
              <a:cxnSpLocks noChangeShapeType="1"/>
              <a:stCxn id="20" idx="3"/>
              <a:endCxn id="63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0721" name="Group 58">
            <a:extLst>
              <a:ext uri="{FF2B5EF4-FFF2-40B4-BE49-F238E27FC236}">
                <a16:creationId xmlns:a16="http://schemas.microsoft.com/office/drawing/2014/main" id="{923FD5CC-44BB-1F4D-39EC-448459F84AFB}"/>
              </a:ext>
            </a:extLst>
          </p:cNvPr>
          <p:cNvGrpSpPr>
            <a:grpSpLocks/>
          </p:cNvGrpSpPr>
          <p:nvPr/>
        </p:nvGrpSpPr>
        <p:grpSpPr bwMode="auto">
          <a:xfrm>
            <a:off x="3366664" y="2732804"/>
            <a:ext cx="1446398" cy="1059564"/>
            <a:chOff x="3505200" y="3762375"/>
            <a:chExt cx="1142999" cy="1190625"/>
          </a:xfrm>
        </p:grpSpPr>
        <p:cxnSp>
          <p:nvCxnSpPr>
            <p:cNvPr id="30722" name="AutoShape 23">
              <a:extLst>
                <a:ext uri="{FF2B5EF4-FFF2-40B4-BE49-F238E27FC236}">
                  <a16:creationId xmlns:a16="http://schemas.microsoft.com/office/drawing/2014/main" id="{A3163AE1-A350-1EAE-B41E-B5BEA544E5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0723" name="Rectangle 7">
              <a:extLst>
                <a:ext uri="{FF2B5EF4-FFF2-40B4-BE49-F238E27FC236}">
                  <a16:creationId xmlns:a16="http://schemas.microsoft.com/office/drawing/2014/main" id="{F3A81143-05B8-4709-A9B8-C49244AC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30726" name="AutoShape 21">
              <a:extLst>
                <a:ext uri="{FF2B5EF4-FFF2-40B4-BE49-F238E27FC236}">
                  <a16:creationId xmlns:a16="http://schemas.microsoft.com/office/drawing/2014/main" id="{5456B0DB-24AB-7BC6-A356-E35FB3CE4D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27" name="AutoShape 21">
              <a:extLst>
                <a:ext uri="{FF2B5EF4-FFF2-40B4-BE49-F238E27FC236}">
                  <a16:creationId xmlns:a16="http://schemas.microsoft.com/office/drawing/2014/main" id="{EA4C3B75-E5C9-E32F-2D18-E19CF58289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0728" name="Group 61">
            <a:extLst>
              <a:ext uri="{FF2B5EF4-FFF2-40B4-BE49-F238E27FC236}">
                <a16:creationId xmlns:a16="http://schemas.microsoft.com/office/drawing/2014/main" id="{62FBB4F6-8394-64BD-4F15-37C24767F82F}"/>
              </a:ext>
            </a:extLst>
          </p:cNvPr>
          <p:cNvGrpSpPr>
            <a:grpSpLocks/>
          </p:cNvGrpSpPr>
          <p:nvPr/>
        </p:nvGrpSpPr>
        <p:grpSpPr bwMode="auto">
          <a:xfrm>
            <a:off x="4575015" y="1618488"/>
            <a:ext cx="3133864" cy="1113248"/>
            <a:chOff x="4460875" y="2514600"/>
            <a:chExt cx="2476500" cy="1250950"/>
          </a:xfrm>
        </p:grpSpPr>
        <p:sp>
          <p:nvSpPr>
            <p:cNvPr id="30729" name="AutoShape 26">
              <a:extLst>
                <a:ext uri="{FF2B5EF4-FFF2-40B4-BE49-F238E27FC236}">
                  <a16:creationId xmlns:a16="http://schemas.microsoft.com/office/drawing/2014/main" id="{630CDF52-1B63-490B-DE0C-96D397ED9E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0730" name="AutoShape 27">
              <a:extLst>
                <a:ext uri="{FF2B5EF4-FFF2-40B4-BE49-F238E27FC236}">
                  <a16:creationId xmlns:a16="http://schemas.microsoft.com/office/drawing/2014/main" id="{34437A02-EFF5-C756-8728-955014613969}"/>
                </a:ext>
              </a:extLst>
            </p:cNvPr>
            <p:cNvCxnSpPr>
              <a:cxnSpLocks noChangeShapeType="1"/>
              <a:stCxn id="20" idx="3"/>
              <a:endCxn id="30729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0731" name="Group 60">
            <a:extLst>
              <a:ext uri="{FF2B5EF4-FFF2-40B4-BE49-F238E27FC236}">
                <a16:creationId xmlns:a16="http://schemas.microsoft.com/office/drawing/2014/main" id="{928281C5-E5D4-0B31-BB26-FA721AFD03DD}"/>
              </a:ext>
            </a:extLst>
          </p:cNvPr>
          <p:cNvGrpSpPr>
            <a:grpSpLocks/>
          </p:cNvGrpSpPr>
          <p:nvPr/>
        </p:nvGrpSpPr>
        <p:grpSpPr bwMode="auto">
          <a:xfrm>
            <a:off x="6259463" y="2735630"/>
            <a:ext cx="1207343" cy="1056738"/>
            <a:chOff x="5791200" y="3765550"/>
            <a:chExt cx="954088" cy="1187450"/>
          </a:xfrm>
        </p:grpSpPr>
        <p:cxnSp>
          <p:nvCxnSpPr>
            <p:cNvPr id="30732" name="AutoShape 29">
              <a:extLst>
                <a:ext uri="{FF2B5EF4-FFF2-40B4-BE49-F238E27FC236}">
                  <a16:creationId xmlns:a16="http://schemas.microsoft.com/office/drawing/2014/main" id="{FF65C998-1811-6A59-600C-5231A0E4B7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0733" name="Rectangle 7">
              <a:extLst>
                <a:ext uri="{FF2B5EF4-FFF2-40B4-BE49-F238E27FC236}">
                  <a16:creationId xmlns:a16="http://schemas.microsoft.com/office/drawing/2014/main" id="{F9AD5216-FBC6-D41C-DA56-91F9E4C8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</p:grpSp>
      <p:cxnSp>
        <p:nvCxnSpPr>
          <p:cNvPr id="30740" name="AutoShape 21">
            <a:extLst>
              <a:ext uri="{FF2B5EF4-FFF2-40B4-BE49-F238E27FC236}">
                <a16:creationId xmlns:a16="http://schemas.microsoft.com/office/drawing/2014/main" id="{8A0AE7B5-5426-9A72-0FA9-E6D752D9F3B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333193" y="2869181"/>
            <a:ext cx="271248" cy="201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1" name="AutoShape 21">
            <a:extLst>
              <a:ext uri="{FF2B5EF4-FFF2-40B4-BE49-F238E27FC236}">
                <a16:creationId xmlns:a16="http://schemas.microsoft.com/office/drawing/2014/main" id="{420E11FA-4563-3E35-7ECE-F4C42A17997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502764" y="2704694"/>
            <a:ext cx="175181" cy="23704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1EEAFEF-BFEE-C1FB-F653-A19E55D2D131}"/>
              </a:ext>
            </a:extLst>
          </p:cNvPr>
          <p:cNvSpPr txBox="1"/>
          <p:nvPr/>
        </p:nvSpPr>
        <p:spPr>
          <a:xfrm>
            <a:off x="956001" y="2260117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E984E-F214-4982-56BD-E4010A8470C9}"/>
              </a:ext>
            </a:extLst>
          </p:cNvPr>
          <p:cNvSpPr txBox="1"/>
          <p:nvPr/>
        </p:nvSpPr>
        <p:spPr>
          <a:xfrm>
            <a:off x="3828966" y="2407265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&lt;=2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233AF-5BB1-1B8D-5D15-706B7825216F}"/>
              </a:ext>
            </a:extLst>
          </p:cNvPr>
          <p:cNvSpPr txBox="1"/>
          <p:nvPr/>
        </p:nvSpPr>
        <p:spPr>
          <a:xfrm>
            <a:off x="6916973" y="2407265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59E17-B7A3-9C6B-2848-AB8B450104D9}"/>
              </a:ext>
            </a:extLst>
          </p:cNvPr>
          <p:cNvSpPr txBox="1"/>
          <p:nvPr/>
        </p:nvSpPr>
        <p:spPr>
          <a:xfrm>
            <a:off x="4211426" y="997944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64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29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officeArt object" descr="کتاب مرجع"/>
          <p:cNvSpPr/>
          <p:nvPr/>
        </p:nvSpPr>
        <p:spPr>
          <a:xfrm>
            <a:off x="2627313" y="258763"/>
            <a:ext cx="3889375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ویدیوی دموی راز پکمن</a:t>
            </a:r>
            <a:endParaRPr lang="en-US" altLang="en-US" sz="1100" dirty="0">
              <a:solidFill>
                <a:srgbClr val="000000"/>
              </a:solidFill>
              <a:latin typeface="Helvetica Neue" charset="0"/>
            </a:endParaRPr>
          </a:p>
          <a:p>
            <a:pPr marL="0" lvl="0" indent="0" algn="ctr" rtl="1"/>
            <a:r>
              <a:rPr lang="fa-IR" altLang="en-US" sz="10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 </a:t>
            </a:r>
            <a:endParaRPr lang="en-US" altLang="en-US" sz="1100" dirty="0">
              <a:solidFill>
                <a:srgbClr val="000000"/>
              </a:solidFill>
              <a:latin typeface="Helvetica Neue" charset="0"/>
            </a:endParaRPr>
          </a:p>
        </p:txBody>
      </p:sp>
      <p:pic>
        <p:nvPicPr>
          <p:cNvPr id="6" name="Mystery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870" b="10317"/>
          <a:stretch/>
        </p:blipFill>
        <p:spPr>
          <a:xfrm>
            <a:off x="685800" y="971550"/>
            <a:ext cx="7391400" cy="3779442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5A765E05-17F6-6601-BC86-CA2857B19B6C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officeArt object" descr="کتاب مرجع"/>
          <p:cNvSpPr/>
          <p:nvPr/>
        </p:nvSpPr>
        <p:spPr>
          <a:xfrm>
            <a:off x="2068512" y="290284"/>
            <a:ext cx="5006975" cy="4699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هرس آلفا-بتا</a:t>
            </a:r>
            <a:r>
              <a:rPr lang="en-US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(</a:t>
            </a:r>
            <a:r>
              <a:rPr lang="en-US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Alpha-Beta Pruning</a:t>
            </a:r>
            <a:r>
              <a:rPr lang="fa-IR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sp>
        <p:nvSpPr>
          <p:cNvPr id="31750" name="Rectangle 20"/>
          <p:cNvSpPr/>
          <p:nvPr/>
        </p:nvSpPr>
        <p:spPr>
          <a:xfrm>
            <a:off x="2685554" y="971550"/>
            <a:ext cx="6630988" cy="348403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742950" lvl="1" indent="-28575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400" dirty="0">
                <a:solidFill>
                  <a:srgbClr val="0070C0"/>
                </a:solidFill>
                <a:cs typeface="Vazir" pitchFamily="34" charset="-78"/>
              </a:rPr>
              <a:t>ساختار کلی (نسخه کمینه)</a:t>
            </a:r>
            <a:r>
              <a:rPr lang="ar-SA" altLang="en-US" sz="1200" dirty="0">
                <a:solidFill>
                  <a:srgbClr val="0070C0"/>
                </a:solidFill>
                <a:cs typeface="Vazir" pitchFamily="34" charset="-78"/>
              </a:rPr>
              <a:t>	</a:t>
            </a:r>
            <a:endParaRPr lang="fa-IR" altLang="en-US" sz="12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1200150" lvl="2" indent="-28575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در حال محاسبه مقدار کمینه در یک گره دلخواه </a:t>
            </a:r>
            <a:r>
              <a:rPr lang="en-US" altLang="en-US" sz="12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n</a:t>
            </a: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هستیم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  <a:p>
            <a:pPr marL="1200150" lvl="2" indent="-28575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 در این راستا، در حال بررسی و پیمایش فرزندان گره </a:t>
            </a:r>
            <a:r>
              <a:rPr lang="en-US" altLang="en-US" sz="1200" dirty="0">
                <a:solidFill>
                  <a:srgbClr val="000000"/>
                </a:solidFill>
                <a:latin typeface="Roboto" charset="0"/>
                <a:cs typeface="Vazir" pitchFamily="34" charset="-78"/>
              </a:rPr>
              <a:t>n</a:t>
            </a:r>
            <a:r>
              <a:rPr lang="fa-IR" altLang="en-US" sz="1200" dirty="0">
                <a:solidFill>
                  <a:srgbClr val="000000"/>
                </a:solidFill>
                <a:latin typeface="Roboto" charset="0"/>
                <a:cs typeface="Vazir" pitchFamily="34" charset="-78"/>
              </a:rPr>
              <a:t> هستیم</a:t>
            </a:r>
            <a:endParaRPr lang="fa-IR" altLang="en-US" sz="12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1200150" lvl="2" indent="-28575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200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در طول بررسی، برآورد گره </a:t>
            </a:r>
            <a:r>
              <a:rPr lang="en-US" altLang="en-US" sz="1200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n</a:t>
            </a:r>
            <a:r>
              <a:rPr lang="fa-IR" altLang="en-US" sz="1200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از کمینه فرزندان در حال کاهش است</a:t>
            </a:r>
            <a:endParaRPr lang="en-US" altLang="en-US" sz="1200" dirty="0">
              <a:solidFill>
                <a:srgbClr val="0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1200150" lvl="2" indent="-28575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کدام گره</a:t>
            </a:r>
            <a:r>
              <a:rPr lang="ar-SA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به مق</a:t>
            </a: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دا</a:t>
            </a:r>
            <a:r>
              <a:rPr lang="ar-SA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ر </a:t>
            </a:r>
            <a:r>
              <a:rPr lang="en-US" altLang="en-US" sz="1200" dirty="0">
                <a:solidFill>
                  <a:srgbClr val="000000"/>
                </a:solidFill>
                <a:latin typeface="Vazir" pitchFamily="34" charset="-78"/>
              </a:rPr>
              <a:t>n</a:t>
            </a: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اهمیت می‌دهد؟ بیشینه (</a:t>
            </a:r>
            <a:r>
              <a:rPr lang="en-US" altLang="en-US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MAX</a:t>
            </a:r>
            <a:r>
              <a:rPr lang="fa-IR" altLang="en-US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endParaRPr lang="fa-IR" altLang="en-US" sz="12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1200150" lvl="2" indent="-28575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فرض کنید </a:t>
            </a:r>
            <a:r>
              <a:rPr lang="en-US" altLang="en-US" sz="12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a</a:t>
            </a: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بهترین مقداری باشد که بیشینه می‌تواند در هر نقطه انتخابی در مسیر فعلی از ریشه انتخاب کند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  <a:p>
            <a:pPr marL="1200150" lvl="2" indent="-28575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اگر مقدار </a:t>
            </a:r>
            <a:r>
              <a:rPr lang="en-US" altLang="en-US" sz="1200" dirty="0">
                <a:solidFill>
                  <a:srgbClr val="000000"/>
                </a:solidFill>
                <a:latin typeface="Vazir" pitchFamily="34" charset="-78"/>
              </a:rPr>
              <a:t>n</a:t>
            </a: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بدتر از </a:t>
            </a:r>
            <a:r>
              <a:rPr lang="en-US" altLang="en-US" sz="1200" dirty="0">
                <a:solidFill>
                  <a:srgbClr val="000000"/>
                </a:solidFill>
                <a:latin typeface="Vazir" pitchFamily="34" charset="-78"/>
              </a:rPr>
              <a:t>a</a:t>
            </a: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شود، بیشینه از آن پرهیز می‌کند، بنابراین می‌توانیم بقیه فرزندان </a:t>
            </a:r>
            <a:r>
              <a:rPr lang="en-US" altLang="en-US" sz="1200" dirty="0">
                <a:solidFill>
                  <a:srgbClr val="000000"/>
                </a:solidFill>
                <a:latin typeface="Vazir" pitchFamily="34" charset="-78"/>
              </a:rPr>
              <a:t>n</a:t>
            </a:r>
            <a:r>
              <a:rPr lang="fa-IR" altLang="en-US" sz="12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را در نظر نگیریم (همین الان به قدری بد است که دیگر بازی نخواهد شد)</a:t>
            </a:r>
          </a:p>
          <a:p>
            <a:pPr marL="742950" lvl="1" indent="-28575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نسخه بیشینه متقارن کمینه است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ABAEA473-3027-765E-0D94-C834D6606E00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5C3F46-F079-7660-F4B4-3DDE905467B7}"/>
              </a:ext>
            </a:extLst>
          </p:cNvPr>
          <p:cNvGrpSpPr/>
          <p:nvPr/>
        </p:nvGrpSpPr>
        <p:grpSpPr>
          <a:xfrm>
            <a:off x="228600" y="1183683"/>
            <a:ext cx="2203450" cy="3205163"/>
            <a:chOff x="7778750" y="1600200"/>
            <a:chExt cx="3270250" cy="4252913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170EB3C0-FCA2-4608-AE9B-8D81E25C0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750" y="1995765"/>
              <a:ext cx="635110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MAX</a:t>
              </a:r>
            </a:p>
          </p:txBody>
        </p:sp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7B0F329D-951B-9724-4FDB-C5F95DB0B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750" y="2819400"/>
              <a:ext cx="608013" cy="3698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MIN</a:t>
              </a:r>
            </a:p>
          </p:txBody>
        </p:sp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E332AD94-39BA-2BB6-8363-994862E26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750" y="4205565"/>
              <a:ext cx="635109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MAX</a:t>
              </a:r>
            </a:p>
          </p:txBody>
        </p:sp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A98B4FEE-5B8F-3CDA-0062-FD7DEAE97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750" y="4967288"/>
              <a:ext cx="608013" cy="36988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MIN</a:t>
              </a:r>
            </a:p>
          </p:txBody>
        </p:sp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7B8DB3A2-33DE-2CBF-364E-7E05F11575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296400" y="2895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tIns="91440" anchor="ctr"/>
            <a:lstStyle/>
            <a:p>
              <a:pPr algn="ctr"/>
              <a:r>
                <a:rPr lang="en-US" sz="1600" i="1" dirty="0">
                  <a:latin typeface="Calibri" pitchFamily="34" charset="0"/>
                  <a:sym typeface="Symbol" pitchFamily="18" charset="2"/>
                </a:rPr>
                <a:t>a</a:t>
              </a:r>
              <a:endParaRPr lang="en-US" sz="1600" i="1" dirty="0">
                <a:latin typeface="Calibri" pitchFamily="34" charset="0"/>
              </a:endParaRPr>
            </a:p>
          </p:txBody>
        </p:sp>
        <p:cxnSp>
          <p:nvCxnSpPr>
            <p:cNvPr id="8" name="AutoShape 9">
              <a:extLst>
                <a:ext uri="{FF2B5EF4-FFF2-40B4-BE49-F238E27FC236}">
                  <a16:creationId xmlns:a16="http://schemas.microsoft.com/office/drawing/2014/main" id="{3549F796-C9FB-D1D5-18FF-818C725FF179}"/>
                </a:ext>
              </a:extLst>
            </p:cNvPr>
            <p:cNvCxnSpPr>
              <a:cxnSpLocks noChangeShapeType="1"/>
              <a:stCxn id="11" idx="3"/>
              <a:endCxn id="7" idx="3"/>
            </p:cNvCxnSpPr>
            <p:nvPr/>
          </p:nvCxnSpPr>
          <p:spPr bwMode="auto">
            <a:xfrm flipH="1">
              <a:off x="9485313" y="2362200"/>
              <a:ext cx="763587" cy="533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7754AD07-E316-61E3-E335-94DBA5FE4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0" y="420528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600">
                <a:latin typeface="Calibri" pitchFamily="34" charset="0"/>
              </a:endParaRPr>
            </a:p>
          </p:txBody>
        </p:sp>
        <p:cxnSp>
          <p:nvCxnSpPr>
            <p:cNvPr id="10" name="AutoShape 11">
              <a:extLst>
                <a:ext uri="{FF2B5EF4-FFF2-40B4-BE49-F238E27FC236}">
                  <a16:creationId xmlns:a16="http://schemas.microsoft.com/office/drawing/2014/main" id="{030EB549-4B24-A1EB-8201-2AD804B6375B}"/>
                </a:ext>
              </a:extLst>
            </p:cNvPr>
            <p:cNvCxnSpPr>
              <a:cxnSpLocks noChangeShapeType="1"/>
              <a:stCxn id="7" idx="0"/>
            </p:cNvCxnSpPr>
            <p:nvPr/>
          </p:nvCxnSpPr>
          <p:spPr bwMode="auto">
            <a:xfrm>
              <a:off x="9486900" y="3200400"/>
              <a:ext cx="344488" cy="3810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AutoShape 12">
              <a:extLst>
                <a:ext uri="{FF2B5EF4-FFF2-40B4-BE49-F238E27FC236}">
                  <a16:creationId xmlns:a16="http://schemas.microsoft.com/office/drawing/2014/main" id="{F378ED36-94AB-AB30-4AB5-A901BBC9A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8400" y="20574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4689E021-C37A-F950-064F-394293E440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3400" y="3276600"/>
              <a:ext cx="0" cy="838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AutoShape 14">
              <a:extLst>
                <a:ext uri="{FF2B5EF4-FFF2-40B4-BE49-F238E27FC236}">
                  <a16:creationId xmlns:a16="http://schemas.microsoft.com/office/drawing/2014/main" id="{B7F34533-A33C-6416-10D2-D84013A9C1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668000" y="5029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tIns="91440" anchor="ctr"/>
            <a:lstStyle/>
            <a:p>
              <a:pPr algn="ctr"/>
              <a:r>
                <a:rPr lang="en-US" sz="1600" i="1" dirty="0">
                  <a:latin typeface="Calibri" pitchFamily="34" charset="0"/>
                </a:rPr>
                <a:t>n</a:t>
              </a:r>
              <a:endParaRPr lang="en-US" sz="1600" dirty="0">
                <a:latin typeface="Calibri" pitchFamily="34" charset="0"/>
              </a:endParaRPr>
            </a:p>
          </p:txBody>
        </p:sp>
        <p:cxnSp>
          <p:nvCxnSpPr>
            <p:cNvPr id="14" name="AutoShape 15">
              <a:extLst>
                <a:ext uri="{FF2B5EF4-FFF2-40B4-BE49-F238E27FC236}">
                  <a16:creationId xmlns:a16="http://schemas.microsoft.com/office/drawing/2014/main" id="{07C46A3B-4FBC-8997-2E04-E8EC24E691CA}"/>
                </a:ext>
              </a:extLst>
            </p:cNvPr>
            <p:cNvCxnSpPr>
              <a:cxnSpLocks noChangeShapeType="1"/>
              <a:stCxn id="9" idx="3"/>
              <a:endCxn id="13" idx="3"/>
            </p:cNvCxnSpPr>
            <p:nvPr/>
          </p:nvCxnSpPr>
          <p:spPr bwMode="auto">
            <a:xfrm rot="16200000" flipH="1">
              <a:off x="10408444" y="4579144"/>
              <a:ext cx="519112" cy="3810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AutoShape 16">
              <a:extLst>
                <a:ext uri="{FF2B5EF4-FFF2-40B4-BE49-F238E27FC236}">
                  <a16:creationId xmlns:a16="http://schemas.microsoft.com/office/drawing/2014/main" id="{B97F34D0-BA6D-3E23-B982-B879CB6A1FB2}"/>
                </a:ext>
              </a:extLst>
            </p:cNvPr>
            <p:cNvCxnSpPr>
              <a:cxnSpLocks noChangeShapeType="1"/>
              <a:stCxn id="7" idx="0"/>
            </p:cNvCxnSpPr>
            <p:nvPr/>
          </p:nvCxnSpPr>
          <p:spPr bwMode="auto">
            <a:xfrm flipH="1">
              <a:off x="9145588" y="3200400"/>
              <a:ext cx="341312" cy="3810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2F8E2FC1-ED94-2DC7-D026-6F1CC38E6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400" y="2362200"/>
              <a:ext cx="444500" cy="1828800"/>
            </a:xfrm>
            <a:custGeom>
              <a:avLst/>
              <a:gdLst>
                <a:gd name="T0" fmla="*/ 2147483647 w 280"/>
                <a:gd name="T1" fmla="*/ 0 h 1152"/>
                <a:gd name="T2" fmla="*/ 2147483647 w 280"/>
                <a:gd name="T3" fmla="*/ 2147483647 h 1152"/>
                <a:gd name="T4" fmla="*/ 2147483647 w 280"/>
                <a:gd name="T5" fmla="*/ 2147483647 h 1152"/>
                <a:gd name="T6" fmla="*/ 2147483647 w 280"/>
                <a:gd name="T7" fmla="*/ 2147483647 h 1152"/>
                <a:gd name="T8" fmla="*/ 2147483647 w 280"/>
                <a:gd name="T9" fmla="*/ 2147483647 h 1152"/>
                <a:gd name="T10" fmla="*/ 2147483647 w 280"/>
                <a:gd name="T11" fmla="*/ 2147483647 h 11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0"/>
                <a:gd name="T19" fmla="*/ 0 h 1152"/>
                <a:gd name="T20" fmla="*/ 280 w 280"/>
                <a:gd name="T21" fmla="*/ 1152 h 11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0" h="1152">
                  <a:moveTo>
                    <a:pt x="40" y="0"/>
                  </a:moveTo>
                  <a:cubicBezTo>
                    <a:pt x="20" y="112"/>
                    <a:pt x="0" y="224"/>
                    <a:pt x="40" y="288"/>
                  </a:cubicBezTo>
                  <a:cubicBezTo>
                    <a:pt x="80" y="352"/>
                    <a:pt x="280" y="304"/>
                    <a:pt x="280" y="384"/>
                  </a:cubicBezTo>
                  <a:cubicBezTo>
                    <a:pt x="280" y="464"/>
                    <a:pt x="48" y="688"/>
                    <a:pt x="40" y="768"/>
                  </a:cubicBezTo>
                  <a:cubicBezTo>
                    <a:pt x="32" y="848"/>
                    <a:pt x="208" y="800"/>
                    <a:pt x="232" y="864"/>
                  </a:cubicBezTo>
                  <a:cubicBezTo>
                    <a:pt x="256" y="928"/>
                    <a:pt x="220" y="1040"/>
                    <a:pt x="184" y="1152"/>
                  </a:cubicBezTo>
                </a:path>
              </a:pathLst>
            </a:cu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17" name="AutoShape 18">
              <a:extLst>
                <a:ext uri="{FF2B5EF4-FFF2-40B4-BE49-F238E27FC236}">
                  <a16:creationId xmlns:a16="http://schemas.microsoft.com/office/drawing/2014/main" id="{328E7A93-76A9-A9F6-DB9F-3F92AB6ACB85}"/>
                </a:ext>
              </a:extLst>
            </p:cNvPr>
            <p:cNvCxnSpPr>
              <a:cxnSpLocks noChangeShapeType="1"/>
              <a:stCxn id="9" idx="3"/>
            </p:cNvCxnSpPr>
            <p:nvPr/>
          </p:nvCxnSpPr>
          <p:spPr bwMode="auto">
            <a:xfrm flipH="1">
              <a:off x="10134600" y="4510088"/>
              <a:ext cx="342900" cy="51911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AutoShape 19">
              <a:extLst>
                <a:ext uri="{FF2B5EF4-FFF2-40B4-BE49-F238E27FC236}">
                  <a16:creationId xmlns:a16="http://schemas.microsoft.com/office/drawing/2014/main" id="{F509D085-463C-2971-C52A-B9E076C4E757}"/>
                </a:ext>
              </a:extLst>
            </p:cNvPr>
            <p:cNvCxnSpPr>
              <a:cxnSpLocks noChangeShapeType="1"/>
              <a:endCxn id="11" idx="0"/>
            </p:cNvCxnSpPr>
            <p:nvPr/>
          </p:nvCxnSpPr>
          <p:spPr bwMode="auto">
            <a:xfrm flipH="1">
              <a:off x="10248900" y="1600200"/>
              <a:ext cx="419100" cy="457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AutoShape 15">
              <a:extLst>
                <a:ext uri="{FF2B5EF4-FFF2-40B4-BE49-F238E27FC236}">
                  <a16:creationId xmlns:a16="http://schemas.microsoft.com/office/drawing/2014/main" id="{4A1029E9-5CD8-1A5B-8E5E-82B815B3CA24}"/>
                </a:ext>
              </a:extLst>
            </p:cNvPr>
            <p:cNvCxnSpPr>
              <a:cxnSpLocks noChangeShapeType="1"/>
              <a:stCxn id="13" idx="0"/>
            </p:cNvCxnSpPr>
            <p:nvPr/>
          </p:nvCxnSpPr>
          <p:spPr bwMode="auto">
            <a:xfrm rot="16200000" flipH="1">
              <a:off x="10839450" y="5353050"/>
              <a:ext cx="228600" cy="190500"/>
            </a:xfrm>
            <a:prstGeom prst="straightConnector1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AutoShape 18">
              <a:extLst>
                <a:ext uri="{FF2B5EF4-FFF2-40B4-BE49-F238E27FC236}">
                  <a16:creationId xmlns:a16="http://schemas.microsoft.com/office/drawing/2014/main" id="{3EDECD8B-6090-6E60-062A-423D7917866E}"/>
                </a:ext>
              </a:extLst>
            </p:cNvPr>
            <p:cNvCxnSpPr>
              <a:cxnSpLocks noChangeShapeType="1"/>
              <a:stCxn id="13" idx="0"/>
            </p:cNvCxnSpPr>
            <p:nvPr/>
          </p:nvCxnSpPr>
          <p:spPr bwMode="auto">
            <a:xfrm rot="5400000">
              <a:off x="10447337" y="5441951"/>
              <a:ext cx="519113" cy="303212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AutoShape 15">
              <a:extLst>
                <a:ext uri="{FF2B5EF4-FFF2-40B4-BE49-F238E27FC236}">
                  <a16:creationId xmlns:a16="http://schemas.microsoft.com/office/drawing/2014/main" id="{77F2D7A2-5D3F-451A-135A-9C32E1D88F91}"/>
                </a:ext>
              </a:extLst>
            </p:cNvPr>
            <p:cNvCxnSpPr>
              <a:cxnSpLocks noChangeShapeType="1"/>
              <a:stCxn id="13" idx="0"/>
            </p:cNvCxnSpPr>
            <p:nvPr/>
          </p:nvCxnSpPr>
          <p:spPr bwMode="auto">
            <a:xfrm rot="16200000" flipH="1">
              <a:off x="10648950" y="5543550"/>
              <a:ext cx="457200" cy="381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30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officeArt object" descr="کتاب مرجع"/>
          <p:cNvSpPr/>
          <p:nvPr/>
        </p:nvSpPr>
        <p:spPr>
          <a:xfrm>
            <a:off x="2197100" y="195263"/>
            <a:ext cx="4373563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پیاده‌سازی آلفا-بتا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54C55720-F583-79B9-D7D3-864B163086A1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0C754749-9B25-D97D-90F8-B9197D00D0CF}"/>
              </a:ext>
            </a:extLst>
          </p:cNvPr>
          <p:cNvSpPr/>
          <p:nvPr/>
        </p:nvSpPr>
        <p:spPr>
          <a:xfrm>
            <a:off x="4750952" y="2214249"/>
            <a:ext cx="4188542" cy="2080929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94EBD67E-3520-A675-C4A2-D40905D6000A}"/>
              </a:ext>
            </a:extLst>
          </p:cNvPr>
          <p:cNvSpPr/>
          <p:nvPr/>
        </p:nvSpPr>
        <p:spPr>
          <a:xfrm>
            <a:off x="208449" y="2214249"/>
            <a:ext cx="4188542" cy="2080929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4FCF05-56AA-56E1-5955-BB7A2BD42C1F}"/>
              </a:ext>
            </a:extLst>
          </p:cNvPr>
          <p:cNvSpPr txBox="1">
            <a:spLocks/>
          </p:cNvSpPr>
          <p:nvPr/>
        </p:nvSpPr>
        <p:spPr bwMode="auto">
          <a:xfrm>
            <a:off x="4837303" y="2392224"/>
            <a:ext cx="4129548" cy="1522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17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17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17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17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17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1700" kern="0" dirty="0">
                <a:latin typeface="Calibri" pitchFamily="34" charset="0"/>
              </a:rPr>
              <a:t>v = min(v,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17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17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17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17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1700" kern="0" dirty="0">
                <a:latin typeface="Calibri" pitchFamily="34" charset="0"/>
              </a:rPr>
              <a:t>if v ≤ </a:t>
            </a:r>
            <a:r>
              <a:rPr lang="el-GR" sz="1700" kern="0" dirty="0">
                <a:latin typeface="Calibri" pitchFamily="34" charset="0"/>
              </a:rPr>
              <a:t>α</a:t>
            </a:r>
            <a:r>
              <a:rPr lang="en-US" sz="1700" kern="0" dirty="0">
                <a:latin typeface="Calibri" pitchFamily="34" charset="0"/>
              </a:rPr>
              <a:t> return v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1700" kern="0" dirty="0">
                <a:latin typeface="Calibri" pitchFamily="34" charset="0"/>
              </a:rPr>
              <a:t>β </a:t>
            </a:r>
            <a:r>
              <a:rPr lang="en-US" sz="1700" kern="0" dirty="0">
                <a:latin typeface="Calibri" pitchFamily="34" charset="0"/>
              </a:rPr>
              <a:t>= min(</a:t>
            </a:r>
            <a:r>
              <a:rPr lang="el-GR" sz="1700" kern="0" dirty="0">
                <a:latin typeface="Calibri" pitchFamily="34" charset="0"/>
              </a:rPr>
              <a:t>β</a:t>
            </a:r>
            <a:r>
              <a:rPr lang="en-US" sz="1700" kern="0" dirty="0">
                <a:latin typeface="Calibri" pitchFamily="34" charset="0"/>
              </a:rPr>
              <a:t>, v)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01F1AF-12F9-167B-70F4-730746883B60}"/>
              </a:ext>
            </a:extLst>
          </p:cNvPr>
          <p:cNvSpPr txBox="1">
            <a:spLocks/>
          </p:cNvSpPr>
          <p:nvPr/>
        </p:nvSpPr>
        <p:spPr bwMode="auto">
          <a:xfrm>
            <a:off x="289719" y="2392224"/>
            <a:ext cx="4188542" cy="1471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17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17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17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1700" kern="0" noProof="0" dirty="0">
                <a:latin typeface="Calibri" pitchFamily="34" charset="0"/>
              </a:rPr>
              <a:t>max(v,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17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17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17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17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1700" kern="0" dirty="0">
                <a:latin typeface="Calibri" pitchFamily="34" charset="0"/>
              </a:rPr>
              <a:t>)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1700" kern="0" baseline="0" dirty="0">
                <a:latin typeface="Calibri" pitchFamily="34" charset="0"/>
              </a:rPr>
              <a:t>if</a:t>
            </a:r>
            <a:r>
              <a:rPr lang="en-US" sz="1700" kern="0" dirty="0">
                <a:latin typeface="Calibri" pitchFamily="34" charset="0"/>
              </a:rPr>
              <a:t> v ≥ </a:t>
            </a:r>
            <a:r>
              <a:rPr lang="el-GR" sz="1700" kern="0" dirty="0">
                <a:latin typeface="Calibri" pitchFamily="34" charset="0"/>
              </a:rPr>
              <a:t>β</a:t>
            </a:r>
            <a:r>
              <a:rPr lang="en-US" sz="17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1700" kern="0" dirty="0">
                <a:latin typeface="Calibri" pitchFamily="34" charset="0"/>
              </a:rPr>
              <a:t>α</a:t>
            </a:r>
            <a:r>
              <a:rPr lang="en-US" sz="1700" kern="0" dirty="0">
                <a:latin typeface="Calibri" pitchFamily="34" charset="0"/>
              </a:rPr>
              <a:t> = max(</a:t>
            </a:r>
            <a:r>
              <a:rPr lang="el-GR" sz="1700" kern="0" dirty="0">
                <a:latin typeface="Calibri" pitchFamily="34" charset="0"/>
              </a:rPr>
              <a:t>α</a:t>
            </a:r>
            <a:r>
              <a:rPr lang="en-US" sz="1700" kern="0" dirty="0">
                <a:latin typeface="Calibri" pitchFamily="34" charset="0"/>
              </a:rPr>
              <a:t>, v)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EF7EB251-EF80-037D-4C0E-E0BCD059E737}"/>
              </a:ext>
            </a:extLst>
          </p:cNvPr>
          <p:cNvSpPr/>
          <p:nvPr/>
        </p:nvSpPr>
        <p:spPr>
          <a:xfrm>
            <a:off x="2568191" y="1199161"/>
            <a:ext cx="3952568" cy="710561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9952A8-6296-67D6-B1D3-6C1A5F59A36A}"/>
              </a:ext>
            </a:extLst>
          </p:cNvPr>
          <p:cNvSpPr txBox="1">
            <a:spLocks/>
          </p:cNvSpPr>
          <p:nvPr/>
        </p:nvSpPr>
        <p:spPr>
          <a:xfrm>
            <a:off x="-228600" y="1318648"/>
            <a:ext cx="9110406" cy="476156"/>
          </a:xfrm>
          <a:prstGeom prst="rect">
            <a:avLst/>
          </a:prstGeom>
          <a:noFill/>
          <a:ln>
            <a:noFill/>
            <a:round/>
          </a:ln>
        </p:spPr>
        <p:txBody>
          <a:bodyPr wrap="square"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ru-RU" altLang="en-US" sz="3200" b="0" i="0" u="none" baseline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5pPr>
            <a:lvl6pPr marL="2286000">
              <a:defRPr lang="ru-RU" altLang="en-US">
                <a:latin typeface="+mn-lt"/>
                <a:ea typeface="+mn-ea"/>
                <a:cs typeface="+mn-cs"/>
              </a:defRPr>
            </a:lvl6pPr>
            <a:lvl7pPr marL="2743200">
              <a:defRPr lang="ru-RU" altLang="en-US">
                <a:latin typeface="+mn-lt"/>
                <a:ea typeface="+mn-ea"/>
                <a:cs typeface="+mn-cs"/>
              </a:defRPr>
            </a:lvl7pPr>
            <a:lvl8pPr marL="3200400">
              <a:defRPr lang="ru-RU" altLang="en-US">
                <a:latin typeface="+mn-lt"/>
                <a:ea typeface="+mn-ea"/>
                <a:cs typeface="+mn-cs"/>
              </a:defRPr>
            </a:lvl8pPr>
            <a:lvl9pPr marL="3657600">
              <a:defRPr lang="ru-RU" altLang="en-US">
                <a:latin typeface="+mn-lt"/>
                <a:ea typeface="+mn-ea"/>
                <a:cs typeface="+mn-cs"/>
              </a:defRPr>
            </a:lvl9pPr>
          </a:lstStyle>
          <a:p>
            <a:pPr lvl="1" algn="ctr">
              <a:lnSpc>
                <a:spcPct val="80000"/>
              </a:lnSpc>
              <a:buFontTx/>
              <a:buNone/>
            </a:pPr>
            <a:r>
              <a:rPr lang="el-GR" sz="1700" dirty="0">
                <a:solidFill>
                  <a:srgbClr val="0066CC"/>
                </a:solidFill>
              </a:rPr>
              <a:t>α</a:t>
            </a:r>
            <a:r>
              <a:rPr lang="en-US" sz="1700" dirty="0">
                <a:solidFill>
                  <a:srgbClr val="0066CC"/>
                </a:solidFill>
              </a:rPr>
              <a:t>: </a:t>
            </a:r>
            <a:r>
              <a:rPr lang="en-US" sz="17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FontTx/>
              <a:buNone/>
            </a:pPr>
            <a:r>
              <a:rPr lang="el-GR" sz="1700" dirty="0">
                <a:solidFill>
                  <a:srgbClr val="C00000"/>
                </a:solidFill>
              </a:rPr>
              <a:t>β</a:t>
            </a:r>
            <a:r>
              <a:rPr lang="en-US" sz="1700" dirty="0">
                <a:solidFill>
                  <a:srgbClr val="C00000"/>
                </a:solidFill>
              </a:rPr>
              <a:t>:</a:t>
            </a:r>
            <a:r>
              <a:rPr lang="el-GR" sz="1700" dirty="0">
                <a:solidFill>
                  <a:srgbClr val="C00000"/>
                </a:solidFill>
              </a:rPr>
              <a:t> </a:t>
            </a:r>
            <a:r>
              <a:rPr lang="en-US" sz="1700" dirty="0">
                <a:solidFill>
                  <a:srgbClr val="C00000"/>
                </a:solidFill>
              </a:rPr>
              <a:t>MIN’s best option on path to root</a:t>
            </a:r>
          </a:p>
        </p:txBody>
      </p:sp>
      <p:sp>
        <p:nvSpPr>
          <p:cNvPr id="18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31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officeArt object" descr="کتاب مرجع"/>
          <p:cNvSpPr/>
          <p:nvPr/>
        </p:nvSpPr>
        <p:spPr>
          <a:xfrm>
            <a:off x="2411413" y="195263"/>
            <a:ext cx="4373562" cy="6477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آزمونک آلفا-بتا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79F31C28-4C88-0151-3F67-9178CA5B97A5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5D43E7-708B-8C44-FCF0-85D295EE7BE3}"/>
              </a:ext>
            </a:extLst>
          </p:cNvPr>
          <p:cNvGrpSpPr/>
          <p:nvPr/>
        </p:nvGrpSpPr>
        <p:grpSpPr>
          <a:xfrm>
            <a:off x="2608193" y="1110791"/>
            <a:ext cx="3927614" cy="3285455"/>
            <a:chOff x="2625919" y="1046832"/>
            <a:chExt cx="3927614" cy="3285455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8E443D24-ADAC-DC23-22BC-E894650F3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918" y="1046832"/>
              <a:ext cx="668164" cy="46352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5E5516D3-3D64-EC88-E8CE-24A0758786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158833" y="2299038"/>
              <a:ext cx="647443" cy="481612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BCA8965B-C212-7504-116E-E4ADE8AE0B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317001" y="2299037"/>
              <a:ext cx="647441" cy="481617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12A8E1-9C7E-F387-719E-C8DE9E69C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459" y="3936536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4</a:t>
              </a:r>
            </a:p>
          </p:txBody>
        </p:sp>
        <p:cxnSp>
          <p:nvCxnSpPr>
            <p:cNvPr id="12" name="AutoShape 12">
              <a:extLst>
                <a:ext uri="{FF2B5EF4-FFF2-40B4-BE49-F238E27FC236}">
                  <a16:creationId xmlns:a16="http://schemas.microsoft.com/office/drawing/2014/main" id="{BEDC6D2F-352A-0F59-F5C8-0CE0EC94D68C}"/>
                </a:ext>
              </a:extLst>
            </p:cNvPr>
            <p:cNvCxnSpPr>
              <a:cxnSpLocks noChangeShapeType="1"/>
              <a:stCxn id="6" idx="3"/>
              <a:endCxn id="7" idx="3"/>
            </p:cNvCxnSpPr>
            <p:nvPr/>
          </p:nvCxnSpPr>
          <p:spPr bwMode="auto">
            <a:xfrm flipH="1">
              <a:off x="3482554" y="1510355"/>
              <a:ext cx="1089446" cy="7886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13">
              <a:extLst>
                <a:ext uri="{FF2B5EF4-FFF2-40B4-BE49-F238E27FC236}">
                  <a16:creationId xmlns:a16="http://schemas.microsoft.com/office/drawing/2014/main" id="{448CDF15-D0CE-2DFE-09D6-554BBFF3E01C}"/>
                </a:ext>
              </a:extLst>
            </p:cNvPr>
            <p:cNvCxnSpPr>
              <a:cxnSpLocks noChangeShapeType="1"/>
              <a:stCxn id="6" idx="3"/>
              <a:endCxn id="8" idx="3"/>
            </p:cNvCxnSpPr>
            <p:nvPr/>
          </p:nvCxnSpPr>
          <p:spPr bwMode="auto">
            <a:xfrm>
              <a:off x="4572000" y="1510355"/>
              <a:ext cx="1068722" cy="7886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17">
              <a:extLst>
                <a:ext uri="{FF2B5EF4-FFF2-40B4-BE49-F238E27FC236}">
                  <a16:creationId xmlns:a16="http://schemas.microsoft.com/office/drawing/2014/main" id="{3570C515-22CD-27E2-F494-93B3369F53C7}"/>
                </a:ext>
              </a:extLst>
            </p:cNvPr>
            <p:cNvCxnSpPr>
              <a:cxnSpLocks noChangeShapeType="1"/>
              <a:stCxn id="8" idx="0"/>
              <a:endCxn id="32" idx="0"/>
            </p:cNvCxnSpPr>
            <p:nvPr/>
          </p:nvCxnSpPr>
          <p:spPr bwMode="auto">
            <a:xfrm>
              <a:off x="5640720" y="2780654"/>
              <a:ext cx="643042" cy="11663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FE2380-EAAE-87EE-946C-A794D6638C61}"/>
                </a:ext>
              </a:extLst>
            </p:cNvPr>
            <p:cNvSpPr txBox="1"/>
            <p:nvPr/>
          </p:nvSpPr>
          <p:spPr>
            <a:xfrm>
              <a:off x="3724591" y="163821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8FC397-B4B1-7D49-CEBA-50A4472D3919}"/>
                </a:ext>
              </a:extLst>
            </p:cNvPr>
            <p:cNvSpPr txBox="1"/>
            <p:nvPr/>
          </p:nvSpPr>
          <p:spPr>
            <a:xfrm>
              <a:off x="5063338" y="1638218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d</a:t>
              </a:r>
            </a:p>
          </p:txBody>
        </p:sp>
        <p:cxnSp>
          <p:nvCxnSpPr>
            <p:cNvPr id="26" name="AutoShape 16">
              <a:extLst>
                <a:ext uri="{FF2B5EF4-FFF2-40B4-BE49-F238E27FC236}">
                  <a16:creationId xmlns:a16="http://schemas.microsoft.com/office/drawing/2014/main" id="{55E58FBD-E07D-88B5-9260-B07A9E2D8598}"/>
                </a:ext>
              </a:extLst>
            </p:cNvPr>
            <p:cNvCxnSpPr>
              <a:cxnSpLocks noChangeShapeType="1"/>
              <a:endCxn id="10" idx="0"/>
            </p:cNvCxnSpPr>
            <p:nvPr/>
          </p:nvCxnSpPr>
          <p:spPr bwMode="auto">
            <a:xfrm flipH="1">
              <a:off x="5047233" y="2759731"/>
              <a:ext cx="589920" cy="11768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61F266E-E4DE-CFE8-5E2C-96330A2D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3991" y="3946993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50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8988B9-05B5-392A-87F7-455BCAA2B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919" y="3936532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10</a:t>
              </a:r>
            </a:p>
          </p:txBody>
        </p:sp>
        <p:cxnSp>
          <p:nvCxnSpPr>
            <p:cNvPr id="37" name="AutoShape 17">
              <a:extLst>
                <a:ext uri="{FF2B5EF4-FFF2-40B4-BE49-F238E27FC236}">
                  <a16:creationId xmlns:a16="http://schemas.microsoft.com/office/drawing/2014/main" id="{32EA6DF2-EE4A-0E6F-E6AF-331C74AD1589}"/>
                </a:ext>
              </a:extLst>
            </p:cNvPr>
            <p:cNvCxnSpPr>
              <a:cxnSpLocks noChangeShapeType="1"/>
              <a:endCxn id="39" idx="0"/>
            </p:cNvCxnSpPr>
            <p:nvPr/>
          </p:nvCxnSpPr>
          <p:spPr bwMode="auto">
            <a:xfrm>
              <a:off x="3489180" y="2780650"/>
              <a:ext cx="643042" cy="11663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8" name="AutoShape 16">
              <a:extLst>
                <a:ext uri="{FF2B5EF4-FFF2-40B4-BE49-F238E27FC236}">
                  <a16:creationId xmlns:a16="http://schemas.microsoft.com/office/drawing/2014/main" id="{7261A3AE-D0E2-783F-71DC-35BB0F078E87}"/>
                </a:ext>
              </a:extLst>
            </p:cNvPr>
            <p:cNvCxnSpPr>
              <a:cxnSpLocks noChangeShapeType="1"/>
              <a:endCxn id="36" idx="0"/>
            </p:cNvCxnSpPr>
            <p:nvPr/>
          </p:nvCxnSpPr>
          <p:spPr bwMode="auto">
            <a:xfrm flipH="1">
              <a:off x="2895693" y="2759727"/>
              <a:ext cx="589920" cy="11768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58E95FC-9A80-EDC4-0138-8822028E2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451" y="3946989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F9A278-D07D-6229-4951-EA4024EEF552}"/>
                </a:ext>
              </a:extLst>
            </p:cNvPr>
            <p:cNvSpPr txBox="1"/>
            <p:nvPr/>
          </p:nvSpPr>
          <p:spPr>
            <a:xfrm>
              <a:off x="5949619" y="3072142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15C14F-1510-0F5F-BD67-9E5E20746599}"/>
                </a:ext>
              </a:extLst>
            </p:cNvPr>
            <p:cNvSpPr txBox="1"/>
            <p:nvPr/>
          </p:nvSpPr>
          <p:spPr>
            <a:xfrm>
              <a:off x="5031495" y="307214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67E8C4-8F7F-9304-A94C-8A5A84635183}"/>
                </a:ext>
              </a:extLst>
            </p:cNvPr>
            <p:cNvSpPr txBox="1"/>
            <p:nvPr/>
          </p:nvSpPr>
          <p:spPr>
            <a:xfrm>
              <a:off x="3790635" y="307214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65FFA5-7CA2-B88E-53A3-FC7558B5BD3B}"/>
                </a:ext>
              </a:extLst>
            </p:cNvPr>
            <p:cNvSpPr txBox="1"/>
            <p:nvPr/>
          </p:nvSpPr>
          <p:spPr>
            <a:xfrm>
              <a:off x="2872511" y="307214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b</a:t>
              </a:r>
            </a:p>
          </p:txBody>
        </p:sp>
      </p:grpSp>
      <p:sp>
        <p:nvSpPr>
          <p:cNvPr id="2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33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officeArt object" descr="کتاب مرجع"/>
          <p:cNvSpPr/>
          <p:nvPr/>
        </p:nvSpPr>
        <p:spPr>
          <a:xfrm>
            <a:off x="2384425" y="195263"/>
            <a:ext cx="4373563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آزمونک آلفا-بتا 2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0" lvl="0" indent="0" algn="ctr" rtl="1"/>
            <a:r>
              <a:rPr lang="fa-IR" altLang="en-US" sz="100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 </a:t>
            </a:r>
            <a:endParaRPr lang="en-US" altLang="en-US" sz="1100">
              <a:solidFill>
                <a:srgbClr val="000000"/>
              </a:solidFill>
              <a:latin typeface="Helvetica Neue" charset="0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59992BB-0F24-F5E1-498D-5C460E86509E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35885" name="Group 35884">
            <a:extLst>
              <a:ext uri="{FF2B5EF4-FFF2-40B4-BE49-F238E27FC236}">
                <a16:creationId xmlns:a16="http://schemas.microsoft.com/office/drawing/2014/main" id="{FFDF332E-E17A-2497-AD62-CDCD12370AC5}"/>
              </a:ext>
            </a:extLst>
          </p:cNvPr>
          <p:cNvGrpSpPr/>
          <p:nvPr/>
        </p:nvGrpSpPr>
        <p:grpSpPr>
          <a:xfrm>
            <a:off x="1371600" y="1138437"/>
            <a:ext cx="6400800" cy="3506588"/>
            <a:chOff x="1371600" y="1104442"/>
            <a:chExt cx="6400800" cy="3506588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32F015BD-E608-B993-BBAD-D7D98D51F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398" y="1104442"/>
              <a:ext cx="668164" cy="46352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D728AAD5-BEE7-7F9C-AE2E-24D0C78F6A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511857" y="2010592"/>
              <a:ext cx="647443" cy="481612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0F9E234E-2F32-220F-C09C-6269EC985C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84703" y="2038066"/>
              <a:ext cx="647441" cy="481617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" name="AutoShape 12">
              <a:extLst>
                <a:ext uri="{FF2B5EF4-FFF2-40B4-BE49-F238E27FC236}">
                  <a16:creationId xmlns:a16="http://schemas.microsoft.com/office/drawing/2014/main" id="{4A55AB23-6AA2-C692-408C-58DA06B64BF1}"/>
                </a:ext>
              </a:extLst>
            </p:cNvPr>
            <p:cNvCxnSpPr>
              <a:cxnSpLocks noChangeShapeType="1"/>
              <a:stCxn id="4" idx="3"/>
              <a:endCxn id="5" idx="3"/>
            </p:cNvCxnSpPr>
            <p:nvPr/>
          </p:nvCxnSpPr>
          <p:spPr bwMode="auto">
            <a:xfrm flipH="1">
              <a:off x="2835578" y="1567965"/>
              <a:ext cx="1717902" cy="4426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13">
              <a:extLst>
                <a:ext uri="{FF2B5EF4-FFF2-40B4-BE49-F238E27FC236}">
                  <a16:creationId xmlns:a16="http://schemas.microsoft.com/office/drawing/2014/main" id="{89A26892-F4BE-F699-4786-B208FF713B2E}"/>
                </a:ext>
              </a:extLst>
            </p:cNvPr>
            <p:cNvCxnSpPr>
              <a:cxnSpLocks noChangeShapeType="1"/>
              <a:stCxn id="4" idx="3"/>
              <a:endCxn id="6" idx="3"/>
            </p:cNvCxnSpPr>
            <p:nvPr/>
          </p:nvCxnSpPr>
          <p:spPr bwMode="auto">
            <a:xfrm>
              <a:off x="4553480" y="1567965"/>
              <a:ext cx="1754943" cy="47010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17">
              <a:extLst>
                <a:ext uri="{FF2B5EF4-FFF2-40B4-BE49-F238E27FC236}">
                  <a16:creationId xmlns:a16="http://schemas.microsoft.com/office/drawing/2014/main" id="{93444BD2-01EF-68DE-C4C5-6E58180AFAB5}"/>
                </a:ext>
              </a:extLst>
            </p:cNvPr>
            <p:cNvCxnSpPr>
              <a:cxnSpLocks noChangeShapeType="1"/>
              <a:stCxn id="6" idx="0"/>
              <a:endCxn id="27" idx="0"/>
            </p:cNvCxnSpPr>
            <p:nvPr/>
          </p:nvCxnSpPr>
          <p:spPr bwMode="auto">
            <a:xfrm>
              <a:off x="6308423" y="2519683"/>
              <a:ext cx="781395" cy="6375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95D7BA-E27C-2287-9513-6F7529E3AE26}"/>
                </a:ext>
              </a:extLst>
            </p:cNvPr>
            <p:cNvSpPr txBox="1"/>
            <p:nvPr/>
          </p:nvSpPr>
          <p:spPr>
            <a:xfrm>
              <a:off x="3631058" y="147317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20EDC4-C545-8EA4-23B0-EE3AF6EE5040}"/>
                </a:ext>
              </a:extLst>
            </p:cNvPr>
            <p:cNvSpPr txBox="1"/>
            <p:nvPr/>
          </p:nvSpPr>
          <p:spPr>
            <a:xfrm>
              <a:off x="5166202" y="147031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h</a:t>
              </a:r>
            </a:p>
          </p:txBody>
        </p:sp>
        <p:cxnSp>
          <p:nvCxnSpPr>
            <p:cNvPr id="13" name="AutoShape 16">
              <a:extLst>
                <a:ext uri="{FF2B5EF4-FFF2-40B4-BE49-F238E27FC236}">
                  <a16:creationId xmlns:a16="http://schemas.microsoft.com/office/drawing/2014/main" id="{B3769259-3D0D-ABA8-2326-96169F9DA630}"/>
                </a:ext>
              </a:extLst>
            </p:cNvPr>
            <p:cNvCxnSpPr>
              <a:cxnSpLocks noChangeShapeType="1"/>
              <a:stCxn id="6" idx="0"/>
              <a:endCxn id="30" idx="0"/>
            </p:cNvCxnSpPr>
            <p:nvPr/>
          </p:nvCxnSpPr>
          <p:spPr bwMode="auto">
            <a:xfrm flipH="1">
              <a:off x="5526902" y="2519683"/>
              <a:ext cx="781521" cy="6375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97D6CE1C-9B83-877D-A3EC-40A57A328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5736" y="3157230"/>
              <a:ext cx="668164" cy="46352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0082BE4C-5A76-D015-4DC3-EF3C8DF1B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820" y="3157229"/>
              <a:ext cx="668164" cy="46352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1" name="AutoShape 17">
              <a:extLst>
                <a:ext uri="{FF2B5EF4-FFF2-40B4-BE49-F238E27FC236}">
                  <a16:creationId xmlns:a16="http://schemas.microsoft.com/office/drawing/2014/main" id="{AB6EA83A-6D5D-AE1D-6473-6BA61CDD3A14}"/>
                </a:ext>
              </a:extLst>
            </p:cNvPr>
            <p:cNvCxnSpPr>
              <a:cxnSpLocks noChangeShapeType="1"/>
              <a:stCxn id="5" idx="0"/>
              <a:endCxn id="45" idx="0"/>
            </p:cNvCxnSpPr>
            <p:nvPr/>
          </p:nvCxnSpPr>
          <p:spPr bwMode="auto">
            <a:xfrm>
              <a:off x="2835578" y="2492204"/>
              <a:ext cx="786936" cy="669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2" name="AutoShape 16">
              <a:extLst>
                <a:ext uri="{FF2B5EF4-FFF2-40B4-BE49-F238E27FC236}">
                  <a16:creationId xmlns:a16="http://schemas.microsoft.com/office/drawing/2014/main" id="{9AFB5D75-9FDF-B673-5F7B-B49429C8E508}"/>
                </a:ext>
              </a:extLst>
            </p:cNvPr>
            <p:cNvCxnSpPr>
              <a:cxnSpLocks noChangeShapeType="1"/>
              <a:stCxn id="5" idx="0"/>
              <a:endCxn id="46" idx="0"/>
            </p:cNvCxnSpPr>
            <p:nvPr/>
          </p:nvCxnSpPr>
          <p:spPr bwMode="auto">
            <a:xfrm flipH="1">
              <a:off x="2059598" y="2492204"/>
              <a:ext cx="775980" cy="66913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2C8567-6EB6-573F-71EE-40AB9FD0BA7B}"/>
                </a:ext>
              </a:extLst>
            </p:cNvPr>
            <p:cNvSpPr txBox="1"/>
            <p:nvPr/>
          </p:nvSpPr>
          <p:spPr>
            <a:xfrm>
              <a:off x="3056677" y="249640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BCA1DB-CEFE-DF2D-54F6-3E2173707DC5}"/>
                </a:ext>
              </a:extLst>
            </p:cNvPr>
            <p:cNvSpPr txBox="1"/>
            <p:nvPr/>
          </p:nvSpPr>
          <p:spPr>
            <a:xfrm>
              <a:off x="2257534" y="250018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b</a:t>
              </a:r>
            </a:p>
          </p:txBody>
        </p:sp>
        <p:sp>
          <p:nvSpPr>
            <p:cNvPr id="45" name="AutoShape 5">
              <a:extLst>
                <a:ext uri="{FF2B5EF4-FFF2-40B4-BE49-F238E27FC236}">
                  <a16:creationId xmlns:a16="http://schemas.microsoft.com/office/drawing/2014/main" id="{6384A2FB-9235-55A0-F700-A0134806E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432" y="3161341"/>
              <a:ext cx="668164" cy="46352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5">
              <a:extLst>
                <a:ext uri="{FF2B5EF4-FFF2-40B4-BE49-F238E27FC236}">
                  <a16:creationId xmlns:a16="http://schemas.microsoft.com/office/drawing/2014/main" id="{C39940DD-D6A5-0BC9-E352-A64B0BBD9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5516" y="3161340"/>
              <a:ext cx="668164" cy="46352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04676AC-381E-D75B-6290-F2EC6022C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4225736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10</a:t>
              </a:r>
            </a:p>
          </p:txBody>
        </p:sp>
        <p:cxnSp>
          <p:nvCxnSpPr>
            <p:cNvPr id="63" name="AutoShape 16">
              <a:extLst>
                <a:ext uri="{FF2B5EF4-FFF2-40B4-BE49-F238E27FC236}">
                  <a16:creationId xmlns:a16="http://schemas.microsoft.com/office/drawing/2014/main" id="{FDF0E151-8546-E444-3AED-DC4C5AB43439}"/>
                </a:ext>
              </a:extLst>
            </p:cNvPr>
            <p:cNvCxnSpPr>
              <a:cxnSpLocks noChangeShapeType="1"/>
              <a:stCxn id="46" idx="3"/>
              <a:endCxn id="62" idx="0"/>
            </p:cNvCxnSpPr>
            <p:nvPr/>
          </p:nvCxnSpPr>
          <p:spPr bwMode="auto">
            <a:xfrm flipH="1">
              <a:off x="1641371" y="3624863"/>
              <a:ext cx="418227" cy="6008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5846" name="Rectangle 35845">
              <a:extLst>
                <a:ext uri="{FF2B5EF4-FFF2-40B4-BE49-F238E27FC236}">
                  <a16:creationId xmlns:a16="http://schemas.microsoft.com/office/drawing/2014/main" id="{A0FCB51A-7208-7098-8DC1-7F48E06C4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085" y="4225736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6</a:t>
              </a:r>
            </a:p>
          </p:txBody>
        </p:sp>
        <p:cxnSp>
          <p:nvCxnSpPr>
            <p:cNvPr id="35847" name="AutoShape 16">
              <a:extLst>
                <a:ext uri="{FF2B5EF4-FFF2-40B4-BE49-F238E27FC236}">
                  <a16:creationId xmlns:a16="http://schemas.microsoft.com/office/drawing/2014/main" id="{B5C32D7B-F54E-A0B6-2177-067CD91A1AFA}"/>
                </a:ext>
              </a:extLst>
            </p:cNvPr>
            <p:cNvCxnSpPr>
              <a:cxnSpLocks noChangeShapeType="1"/>
              <a:stCxn id="46" idx="3"/>
              <a:endCxn id="35846" idx="0"/>
            </p:cNvCxnSpPr>
            <p:nvPr/>
          </p:nvCxnSpPr>
          <p:spPr bwMode="auto">
            <a:xfrm>
              <a:off x="2059598" y="3624863"/>
              <a:ext cx="452258" cy="6008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5851" name="Rectangle 35850">
              <a:extLst>
                <a:ext uri="{FF2B5EF4-FFF2-40B4-BE49-F238E27FC236}">
                  <a16:creationId xmlns:a16="http://schemas.microsoft.com/office/drawing/2014/main" id="{8D58C859-CFA5-8B08-3805-54FAF5E5D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4516" y="4225736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100</a:t>
              </a:r>
            </a:p>
          </p:txBody>
        </p:sp>
        <p:cxnSp>
          <p:nvCxnSpPr>
            <p:cNvPr id="35852" name="AutoShape 16">
              <a:extLst>
                <a:ext uri="{FF2B5EF4-FFF2-40B4-BE49-F238E27FC236}">
                  <a16:creationId xmlns:a16="http://schemas.microsoft.com/office/drawing/2014/main" id="{F77B8DCD-1A27-8477-F62E-A9794BEFDB1A}"/>
                </a:ext>
              </a:extLst>
            </p:cNvPr>
            <p:cNvCxnSpPr>
              <a:cxnSpLocks noChangeShapeType="1"/>
              <a:stCxn id="45" idx="3"/>
              <a:endCxn id="35851" idx="0"/>
            </p:cNvCxnSpPr>
            <p:nvPr/>
          </p:nvCxnSpPr>
          <p:spPr bwMode="auto">
            <a:xfrm flipH="1">
              <a:off x="3204287" y="3624864"/>
              <a:ext cx="418227" cy="6008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5853" name="Rectangle 35852">
              <a:extLst>
                <a:ext uri="{FF2B5EF4-FFF2-40B4-BE49-F238E27FC236}">
                  <a16:creationId xmlns:a16="http://schemas.microsoft.com/office/drawing/2014/main" id="{CC222EC0-211B-07F6-CC58-FE11FDBC5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001" y="4225736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8</a:t>
              </a:r>
            </a:p>
          </p:txBody>
        </p:sp>
        <p:cxnSp>
          <p:nvCxnSpPr>
            <p:cNvPr id="35854" name="AutoShape 16">
              <a:extLst>
                <a:ext uri="{FF2B5EF4-FFF2-40B4-BE49-F238E27FC236}">
                  <a16:creationId xmlns:a16="http://schemas.microsoft.com/office/drawing/2014/main" id="{EF1B2C4A-96D3-D289-26CE-DC49D463947D}"/>
                </a:ext>
              </a:extLst>
            </p:cNvPr>
            <p:cNvCxnSpPr>
              <a:cxnSpLocks noChangeShapeType="1"/>
              <a:stCxn id="45" idx="3"/>
              <a:endCxn id="35853" idx="0"/>
            </p:cNvCxnSpPr>
            <p:nvPr/>
          </p:nvCxnSpPr>
          <p:spPr bwMode="auto">
            <a:xfrm>
              <a:off x="3622514" y="3624864"/>
              <a:ext cx="452258" cy="6008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5859" name="Rectangle 35858">
              <a:extLst>
                <a:ext uri="{FF2B5EF4-FFF2-40B4-BE49-F238E27FC236}">
                  <a16:creationId xmlns:a16="http://schemas.microsoft.com/office/drawing/2014/main" id="{43B855B1-4D32-6846-25A4-61716D43B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5952" y="4203504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1</a:t>
              </a:r>
            </a:p>
          </p:txBody>
        </p:sp>
        <p:cxnSp>
          <p:nvCxnSpPr>
            <p:cNvPr id="35860" name="AutoShape 16">
              <a:extLst>
                <a:ext uri="{FF2B5EF4-FFF2-40B4-BE49-F238E27FC236}">
                  <a16:creationId xmlns:a16="http://schemas.microsoft.com/office/drawing/2014/main" id="{3E62A1D9-B747-C7EB-331C-F1456C2382B6}"/>
                </a:ext>
              </a:extLst>
            </p:cNvPr>
            <p:cNvCxnSpPr>
              <a:cxnSpLocks noChangeShapeType="1"/>
              <a:stCxn id="30" idx="3"/>
              <a:endCxn id="35859" idx="0"/>
            </p:cNvCxnSpPr>
            <p:nvPr/>
          </p:nvCxnSpPr>
          <p:spPr bwMode="auto">
            <a:xfrm flipH="1">
              <a:off x="5075723" y="3620752"/>
              <a:ext cx="451179" cy="5827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5861" name="Rectangle 35860">
              <a:extLst>
                <a:ext uri="{FF2B5EF4-FFF2-40B4-BE49-F238E27FC236}">
                  <a16:creationId xmlns:a16="http://schemas.microsoft.com/office/drawing/2014/main" id="{2D37C76D-5D99-4F13-5D2D-A6DD1F306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4932" y="4203504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2</a:t>
              </a:r>
            </a:p>
          </p:txBody>
        </p:sp>
        <p:cxnSp>
          <p:nvCxnSpPr>
            <p:cNvPr id="35862" name="AutoShape 16">
              <a:extLst>
                <a:ext uri="{FF2B5EF4-FFF2-40B4-BE49-F238E27FC236}">
                  <a16:creationId xmlns:a16="http://schemas.microsoft.com/office/drawing/2014/main" id="{0D454BAA-B7C0-16A7-FAAB-3EE1611CBFA0}"/>
                </a:ext>
              </a:extLst>
            </p:cNvPr>
            <p:cNvCxnSpPr>
              <a:cxnSpLocks noChangeShapeType="1"/>
              <a:stCxn id="30" idx="3"/>
              <a:endCxn id="35861" idx="0"/>
            </p:cNvCxnSpPr>
            <p:nvPr/>
          </p:nvCxnSpPr>
          <p:spPr bwMode="auto">
            <a:xfrm>
              <a:off x="5526902" y="3620752"/>
              <a:ext cx="457801" cy="5827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5866" name="Rectangle 35865">
              <a:extLst>
                <a:ext uri="{FF2B5EF4-FFF2-40B4-BE49-F238E27FC236}">
                  <a16:creationId xmlns:a16="http://schemas.microsoft.com/office/drawing/2014/main" id="{B96C0FF3-59C4-6995-C029-8EF325BC6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504" y="4207518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20</a:t>
              </a:r>
            </a:p>
          </p:txBody>
        </p:sp>
        <p:cxnSp>
          <p:nvCxnSpPr>
            <p:cNvPr id="35867" name="AutoShape 16">
              <a:extLst>
                <a:ext uri="{FF2B5EF4-FFF2-40B4-BE49-F238E27FC236}">
                  <a16:creationId xmlns:a16="http://schemas.microsoft.com/office/drawing/2014/main" id="{35C06872-F6B1-B68D-DC4C-AEC69E1595BB}"/>
                </a:ext>
              </a:extLst>
            </p:cNvPr>
            <p:cNvCxnSpPr>
              <a:cxnSpLocks noChangeShapeType="1"/>
              <a:stCxn id="27" idx="3"/>
              <a:endCxn id="35866" idx="0"/>
            </p:cNvCxnSpPr>
            <p:nvPr/>
          </p:nvCxnSpPr>
          <p:spPr bwMode="auto">
            <a:xfrm flipH="1">
              <a:off x="6712275" y="3620753"/>
              <a:ext cx="377543" cy="5867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5868" name="Rectangle 35867">
              <a:extLst>
                <a:ext uri="{FF2B5EF4-FFF2-40B4-BE49-F238E27FC236}">
                  <a16:creationId xmlns:a16="http://schemas.microsoft.com/office/drawing/2014/main" id="{5445A14D-63DC-49D9-E362-4842C659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858" y="4203504"/>
              <a:ext cx="539542" cy="385294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4</a:t>
              </a:r>
            </a:p>
          </p:txBody>
        </p:sp>
        <p:cxnSp>
          <p:nvCxnSpPr>
            <p:cNvPr id="35869" name="AutoShape 16">
              <a:extLst>
                <a:ext uri="{FF2B5EF4-FFF2-40B4-BE49-F238E27FC236}">
                  <a16:creationId xmlns:a16="http://schemas.microsoft.com/office/drawing/2014/main" id="{657490E1-6656-BB84-133B-DA4927C2C613}"/>
                </a:ext>
              </a:extLst>
            </p:cNvPr>
            <p:cNvCxnSpPr>
              <a:cxnSpLocks noChangeShapeType="1"/>
              <a:stCxn id="27" idx="3"/>
              <a:endCxn id="35868" idx="0"/>
            </p:cNvCxnSpPr>
            <p:nvPr/>
          </p:nvCxnSpPr>
          <p:spPr bwMode="auto">
            <a:xfrm>
              <a:off x="7089818" y="3620753"/>
              <a:ext cx="412811" cy="5827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5875" name="TextBox 35874">
              <a:extLst>
                <a:ext uri="{FF2B5EF4-FFF2-40B4-BE49-F238E27FC236}">
                  <a16:creationId xmlns:a16="http://schemas.microsoft.com/office/drawing/2014/main" id="{D87E1A40-B623-FC80-FC3A-36B5BCC8CF64}"/>
                </a:ext>
              </a:extLst>
            </p:cNvPr>
            <p:cNvSpPr txBox="1"/>
            <p:nvPr/>
          </p:nvSpPr>
          <p:spPr>
            <a:xfrm>
              <a:off x="3865174" y="3688317"/>
              <a:ext cx="314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g</a:t>
              </a:r>
            </a:p>
          </p:txBody>
        </p:sp>
        <p:sp>
          <p:nvSpPr>
            <p:cNvPr id="35876" name="TextBox 35875">
              <a:extLst>
                <a:ext uri="{FF2B5EF4-FFF2-40B4-BE49-F238E27FC236}">
                  <a16:creationId xmlns:a16="http://schemas.microsoft.com/office/drawing/2014/main" id="{1CE527FD-C0EB-4428-206F-2DA471E315DD}"/>
                </a:ext>
              </a:extLst>
            </p:cNvPr>
            <p:cNvSpPr txBox="1"/>
            <p:nvPr/>
          </p:nvSpPr>
          <p:spPr>
            <a:xfrm>
              <a:off x="3070039" y="3692097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f</a:t>
              </a:r>
            </a:p>
          </p:txBody>
        </p:sp>
        <p:sp>
          <p:nvSpPr>
            <p:cNvPr id="35877" name="TextBox 35876">
              <a:extLst>
                <a:ext uri="{FF2B5EF4-FFF2-40B4-BE49-F238E27FC236}">
                  <a16:creationId xmlns:a16="http://schemas.microsoft.com/office/drawing/2014/main" id="{72F5CBB5-FD1F-D63A-67B9-04B97341B288}"/>
                </a:ext>
              </a:extLst>
            </p:cNvPr>
            <p:cNvSpPr txBox="1"/>
            <p:nvPr/>
          </p:nvSpPr>
          <p:spPr>
            <a:xfrm>
              <a:off x="2317810" y="368453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d</a:t>
              </a:r>
            </a:p>
          </p:txBody>
        </p:sp>
        <p:sp>
          <p:nvSpPr>
            <p:cNvPr id="35878" name="TextBox 35877">
              <a:extLst>
                <a:ext uri="{FF2B5EF4-FFF2-40B4-BE49-F238E27FC236}">
                  <a16:creationId xmlns:a16="http://schemas.microsoft.com/office/drawing/2014/main" id="{23ADDBC8-EAD1-B85B-1B98-86E631F0121B}"/>
                </a:ext>
              </a:extLst>
            </p:cNvPr>
            <p:cNvSpPr txBox="1"/>
            <p:nvPr/>
          </p:nvSpPr>
          <p:spPr>
            <a:xfrm>
              <a:off x="1522675" y="368831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c</a:t>
              </a:r>
            </a:p>
          </p:txBody>
        </p:sp>
        <p:sp>
          <p:nvSpPr>
            <p:cNvPr id="35879" name="TextBox 35878">
              <a:extLst>
                <a:ext uri="{FF2B5EF4-FFF2-40B4-BE49-F238E27FC236}">
                  <a16:creationId xmlns:a16="http://schemas.microsoft.com/office/drawing/2014/main" id="{F62AB6A1-4223-A7DF-3CE9-7F19EFE138E7}"/>
                </a:ext>
              </a:extLst>
            </p:cNvPr>
            <p:cNvSpPr txBox="1"/>
            <p:nvPr/>
          </p:nvSpPr>
          <p:spPr>
            <a:xfrm>
              <a:off x="6607018" y="2496406"/>
              <a:ext cx="240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l</a:t>
              </a:r>
            </a:p>
          </p:txBody>
        </p:sp>
        <p:sp>
          <p:nvSpPr>
            <p:cNvPr id="35880" name="TextBox 35879">
              <a:extLst>
                <a:ext uri="{FF2B5EF4-FFF2-40B4-BE49-F238E27FC236}">
                  <a16:creationId xmlns:a16="http://schemas.microsoft.com/office/drawing/2014/main" id="{67D99890-C84E-0BC8-C789-550D0A5D8422}"/>
                </a:ext>
              </a:extLst>
            </p:cNvPr>
            <p:cNvSpPr txBox="1"/>
            <p:nvPr/>
          </p:nvSpPr>
          <p:spPr>
            <a:xfrm>
              <a:off x="5775014" y="2500186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Vazir" panose="020B0603030804020204" pitchFamily="34" charset="-78"/>
                  <a:cs typeface="Vazir" panose="020B0603030804020204" pitchFamily="34" charset="-78"/>
                </a:rPr>
                <a:t>i</a:t>
              </a:r>
              <a:endParaRPr lang="en-US" dirty="0"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  <p:sp>
          <p:nvSpPr>
            <p:cNvPr id="35881" name="TextBox 35880">
              <a:extLst>
                <a:ext uri="{FF2B5EF4-FFF2-40B4-BE49-F238E27FC236}">
                  <a16:creationId xmlns:a16="http://schemas.microsoft.com/office/drawing/2014/main" id="{2B35C41A-DE6D-8248-E489-70D68A721D38}"/>
                </a:ext>
              </a:extLst>
            </p:cNvPr>
            <p:cNvSpPr txBox="1"/>
            <p:nvPr/>
          </p:nvSpPr>
          <p:spPr>
            <a:xfrm>
              <a:off x="5777418" y="369209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k</a:t>
              </a:r>
            </a:p>
          </p:txBody>
        </p:sp>
        <p:sp>
          <p:nvSpPr>
            <p:cNvPr id="35882" name="TextBox 35881">
              <a:extLst>
                <a:ext uri="{FF2B5EF4-FFF2-40B4-BE49-F238E27FC236}">
                  <a16:creationId xmlns:a16="http://schemas.microsoft.com/office/drawing/2014/main" id="{2FD3DD39-6469-131F-4A64-C2A717E2B219}"/>
                </a:ext>
              </a:extLst>
            </p:cNvPr>
            <p:cNvSpPr txBox="1"/>
            <p:nvPr/>
          </p:nvSpPr>
          <p:spPr>
            <a:xfrm>
              <a:off x="4975871" y="3695877"/>
              <a:ext cx="239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j</a:t>
              </a:r>
            </a:p>
          </p:txBody>
        </p:sp>
        <p:sp>
          <p:nvSpPr>
            <p:cNvPr id="35883" name="TextBox 35882">
              <a:extLst>
                <a:ext uri="{FF2B5EF4-FFF2-40B4-BE49-F238E27FC236}">
                  <a16:creationId xmlns:a16="http://schemas.microsoft.com/office/drawing/2014/main" id="{AD511FBF-D428-72EF-CB71-67827D9F8956}"/>
                </a:ext>
              </a:extLst>
            </p:cNvPr>
            <p:cNvSpPr txBox="1"/>
            <p:nvPr/>
          </p:nvSpPr>
          <p:spPr>
            <a:xfrm>
              <a:off x="7324591" y="368855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n</a:t>
              </a:r>
            </a:p>
          </p:txBody>
        </p:sp>
        <p:sp>
          <p:nvSpPr>
            <p:cNvPr id="35884" name="TextBox 35883">
              <a:extLst>
                <a:ext uri="{FF2B5EF4-FFF2-40B4-BE49-F238E27FC236}">
                  <a16:creationId xmlns:a16="http://schemas.microsoft.com/office/drawing/2014/main" id="{F53089C3-8994-D364-FB52-98D1E720C57C}"/>
                </a:ext>
              </a:extLst>
            </p:cNvPr>
            <p:cNvSpPr txBox="1"/>
            <p:nvPr/>
          </p:nvSpPr>
          <p:spPr>
            <a:xfrm>
              <a:off x="6527853" y="3692334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azir" panose="020B0603030804020204" pitchFamily="34" charset="-78"/>
                  <a:cs typeface="Vazir" panose="020B0603030804020204" pitchFamily="34" charset="-78"/>
                </a:rPr>
                <a:t>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B62359-8DC7-B54D-089C-49623C38B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99"/>
          <a:stretch/>
        </p:blipFill>
        <p:spPr>
          <a:xfrm>
            <a:off x="5410836" y="901987"/>
            <a:ext cx="3770773" cy="900658"/>
          </a:xfrm>
          <a:prstGeom prst="rect">
            <a:avLst/>
          </a:prstGeom>
        </p:spPr>
      </p:pic>
      <p:sp>
        <p:nvSpPr>
          <p:cNvPr id="50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34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officeArt object" descr="کتاب مرجع"/>
          <p:cNvSpPr/>
          <p:nvPr/>
        </p:nvSpPr>
        <p:spPr>
          <a:xfrm>
            <a:off x="2384425" y="195263"/>
            <a:ext cx="4373563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آزمونک آلفا-بتا 2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0" lvl="0" indent="0" algn="ctr" rtl="1"/>
            <a:r>
              <a:rPr lang="fa-IR" altLang="en-US" sz="100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 </a:t>
            </a:r>
            <a:endParaRPr lang="en-US" altLang="en-US" sz="1100">
              <a:solidFill>
                <a:srgbClr val="000000"/>
              </a:solidFill>
              <a:latin typeface="Helvetica Neue" charset="0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59992BB-0F24-F5E1-498D-5C460E86509E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E1BCEF-D4D4-0391-1789-A046AD308A08}"/>
              </a:ext>
            </a:extLst>
          </p:cNvPr>
          <p:cNvGrpSpPr/>
          <p:nvPr/>
        </p:nvGrpSpPr>
        <p:grpSpPr>
          <a:xfrm>
            <a:off x="1295400" y="1009650"/>
            <a:ext cx="6253268" cy="3805234"/>
            <a:chOff x="1409700" y="1143000"/>
            <a:chExt cx="9391650" cy="5715000"/>
          </a:xfrm>
        </p:grpSpPr>
        <p:pic>
          <p:nvPicPr>
            <p:cNvPr id="3" name="Picture 2" descr="alpha-beta-large.png">
              <a:extLst>
                <a:ext uri="{FF2B5EF4-FFF2-40B4-BE49-F238E27FC236}">
                  <a16:creationId xmlns:a16="http://schemas.microsoft.com/office/drawing/2014/main" id="{E9542049-107B-A25B-7C94-215592442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143000"/>
              <a:ext cx="9029700" cy="5715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C365F4-7D21-297A-7E39-E9D08259D072}"/>
                </a:ext>
              </a:extLst>
            </p:cNvPr>
            <p:cNvSpPr txBox="1"/>
            <p:nvPr/>
          </p:nvSpPr>
          <p:spPr>
            <a:xfrm>
              <a:off x="1409700" y="4800600"/>
              <a:ext cx="914399" cy="416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988ADA-27A1-7B97-7CDC-7FFC8F8C5382}"/>
                </a:ext>
              </a:extLst>
            </p:cNvPr>
            <p:cNvSpPr txBox="1"/>
            <p:nvPr/>
          </p:nvSpPr>
          <p:spPr>
            <a:xfrm>
              <a:off x="2971800" y="2774434"/>
              <a:ext cx="914399" cy="416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A67678-5954-19A0-67BE-7B1729EC0B76}"/>
                </a:ext>
              </a:extLst>
            </p:cNvPr>
            <p:cNvSpPr txBox="1"/>
            <p:nvPr/>
          </p:nvSpPr>
          <p:spPr>
            <a:xfrm>
              <a:off x="5353051" y="4615934"/>
              <a:ext cx="914399" cy="416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  <a:cs typeface="Calibri"/>
                </a:rPr>
                <a:t>&gt;=100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C14827-8326-329D-88F9-2985242DBEDA}"/>
                </a:ext>
              </a:extLst>
            </p:cNvPr>
            <p:cNvCxnSpPr/>
            <p:nvPr/>
          </p:nvCxnSpPr>
          <p:spPr>
            <a:xfrm flipV="1">
              <a:off x="5181600" y="5328166"/>
              <a:ext cx="914400" cy="77366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9ACD3-32A4-E2EB-8A98-4A97236FDB56}"/>
                </a:ext>
              </a:extLst>
            </p:cNvPr>
            <p:cNvSpPr txBox="1"/>
            <p:nvPr/>
          </p:nvSpPr>
          <p:spPr>
            <a:xfrm>
              <a:off x="6610350" y="4724400"/>
              <a:ext cx="914399" cy="416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31A93-BA9A-A783-ADEF-32BA6830E422}"/>
                </a:ext>
              </a:extLst>
            </p:cNvPr>
            <p:cNvSpPr txBox="1"/>
            <p:nvPr/>
          </p:nvSpPr>
          <p:spPr>
            <a:xfrm>
              <a:off x="7620001" y="2959100"/>
              <a:ext cx="914399" cy="416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  <a:cs typeface="Calibri"/>
                </a:rPr>
                <a:t>&lt;=2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9DE4D0-CD55-EE98-24AE-62D44D941288}"/>
                </a:ext>
              </a:extLst>
            </p:cNvPr>
            <p:cNvCxnSpPr/>
            <p:nvPr/>
          </p:nvCxnSpPr>
          <p:spPr>
            <a:xfrm flipV="1">
              <a:off x="8763000" y="3505200"/>
              <a:ext cx="914400" cy="77366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75CD389-C458-E132-40D6-E9740FECAC38}"/>
                </a:ext>
              </a:extLst>
            </p:cNvPr>
            <p:cNvCxnSpPr/>
            <p:nvPr/>
          </p:nvCxnSpPr>
          <p:spPr>
            <a:xfrm flipV="1">
              <a:off x="8915400" y="5328166"/>
              <a:ext cx="914400" cy="77366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023471-DCBE-6C63-6E2E-BE46A34FE7C2}"/>
                </a:ext>
              </a:extLst>
            </p:cNvPr>
            <p:cNvCxnSpPr/>
            <p:nvPr/>
          </p:nvCxnSpPr>
          <p:spPr>
            <a:xfrm flipV="1">
              <a:off x="9886950" y="5328166"/>
              <a:ext cx="914400" cy="77366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35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B2570-0B48-3750-3C99-DA40D4B56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99"/>
          <a:stretch/>
        </p:blipFill>
        <p:spPr>
          <a:xfrm>
            <a:off x="5410836" y="901987"/>
            <a:ext cx="3770773" cy="9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5088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63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0F59B71-2B99-0397-13E1-5B81ECCC8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637835"/>
            <a:ext cx="6096000" cy="4419600"/>
          </a:xfrm>
          <a:prstGeom prst="rect">
            <a:avLst/>
          </a:prstGeom>
        </p:spPr>
      </p:pic>
      <p:sp>
        <p:nvSpPr>
          <p:cNvPr id="35845" name="officeArt object" descr="کتاب مرجع"/>
          <p:cNvSpPr/>
          <p:nvPr/>
        </p:nvSpPr>
        <p:spPr>
          <a:xfrm>
            <a:off x="2384425" y="195263"/>
            <a:ext cx="4373563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دموی آلفا-بتا</a:t>
            </a:r>
            <a:endParaRPr lang="en-US" altLang="en-US" sz="1100" dirty="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1EF5176-846E-4E04-30EE-D919D5E7AFBF}"/>
              </a:ext>
            </a:extLst>
          </p:cNvPr>
          <p:cNvSpPr/>
          <p:nvPr/>
        </p:nvSpPr>
        <p:spPr>
          <a:xfrm>
            <a:off x="2815772" y="1342685"/>
            <a:ext cx="325943" cy="280985"/>
          </a:xfrm>
          <a:prstGeom prst="triangle">
            <a:avLst/>
          </a:prstGeom>
          <a:solidFill>
            <a:srgbClr val="3D10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012F951-C320-6A1F-2891-ECFB09EE725C}"/>
              </a:ext>
            </a:extLst>
          </p:cNvPr>
          <p:cNvSpPr/>
          <p:nvPr/>
        </p:nvSpPr>
        <p:spPr>
          <a:xfrm>
            <a:off x="806286" y="2439015"/>
            <a:ext cx="325943" cy="280985"/>
          </a:xfrm>
          <a:prstGeom prst="triangle">
            <a:avLst/>
          </a:prstGeom>
          <a:solidFill>
            <a:srgbClr val="3D10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70E81DF-9300-2FBC-4B4E-F0D8AAF6E158}"/>
              </a:ext>
            </a:extLst>
          </p:cNvPr>
          <p:cNvSpPr/>
          <p:nvPr/>
        </p:nvSpPr>
        <p:spPr>
          <a:xfrm>
            <a:off x="1844035" y="2439015"/>
            <a:ext cx="325943" cy="280985"/>
          </a:xfrm>
          <a:prstGeom prst="triangle">
            <a:avLst/>
          </a:prstGeom>
          <a:solidFill>
            <a:srgbClr val="3D10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9B4A7FD-F20E-19C7-8739-BD904CC50CE1}"/>
              </a:ext>
            </a:extLst>
          </p:cNvPr>
          <p:cNvSpPr/>
          <p:nvPr/>
        </p:nvSpPr>
        <p:spPr>
          <a:xfrm>
            <a:off x="2445576" y="2439015"/>
            <a:ext cx="325943" cy="280985"/>
          </a:xfrm>
          <a:prstGeom prst="triangle">
            <a:avLst/>
          </a:prstGeom>
          <a:solidFill>
            <a:srgbClr val="3D10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2685D5A-A2F0-1BF3-31FA-9B746E564FD6}"/>
              </a:ext>
            </a:extLst>
          </p:cNvPr>
          <p:cNvSpPr/>
          <p:nvPr/>
        </p:nvSpPr>
        <p:spPr>
          <a:xfrm>
            <a:off x="3151240" y="2439015"/>
            <a:ext cx="325943" cy="280985"/>
          </a:xfrm>
          <a:prstGeom prst="triangle">
            <a:avLst/>
          </a:prstGeom>
          <a:solidFill>
            <a:srgbClr val="3D10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4E684A9-5B8B-6C55-E6C3-5DEC69B3C37B}"/>
              </a:ext>
            </a:extLst>
          </p:cNvPr>
          <p:cNvSpPr/>
          <p:nvPr/>
        </p:nvSpPr>
        <p:spPr>
          <a:xfrm>
            <a:off x="3488098" y="2439015"/>
            <a:ext cx="325943" cy="280985"/>
          </a:xfrm>
          <a:prstGeom prst="triangle">
            <a:avLst/>
          </a:prstGeom>
          <a:solidFill>
            <a:srgbClr val="3D10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814066E-1C15-1EC6-1B07-877E9C07555A}"/>
              </a:ext>
            </a:extLst>
          </p:cNvPr>
          <p:cNvSpPr/>
          <p:nvPr/>
        </p:nvSpPr>
        <p:spPr>
          <a:xfrm>
            <a:off x="4187372" y="2439015"/>
            <a:ext cx="325943" cy="280985"/>
          </a:xfrm>
          <a:prstGeom prst="triangle">
            <a:avLst/>
          </a:prstGeom>
          <a:solidFill>
            <a:srgbClr val="3D10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1" name="Isosceles Triangle 35850">
            <a:extLst>
              <a:ext uri="{FF2B5EF4-FFF2-40B4-BE49-F238E27FC236}">
                <a16:creationId xmlns:a16="http://schemas.microsoft.com/office/drawing/2014/main" id="{EFC15DAF-1B6A-75F8-2468-A48FAEF49C9C}"/>
              </a:ext>
            </a:extLst>
          </p:cNvPr>
          <p:cNvSpPr/>
          <p:nvPr/>
        </p:nvSpPr>
        <p:spPr>
          <a:xfrm rot="10800000">
            <a:off x="2823575" y="1957049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2" name="Isosceles Triangle 35851">
            <a:extLst>
              <a:ext uri="{FF2B5EF4-FFF2-40B4-BE49-F238E27FC236}">
                <a16:creationId xmlns:a16="http://schemas.microsoft.com/office/drawing/2014/main" id="{1862B8AC-3376-EE3D-3FC7-8BB7B066C5CA}"/>
              </a:ext>
            </a:extLst>
          </p:cNvPr>
          <p:cNvSpPr/>
          <p:nvPr/>
        </p:nvSpPr>
        <p:spPr>
          <a:xfrm rot="10800000">
            <a:off x="1352721" y="1957049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3" name="Isosceles Triangle 35852">
            <a:extLst>
              <a:ext uri="{FF2B5EF4-FFF2-40B4-BE49-F238E27FC236}">
                <a16:creationId xmlns:a16="http://schemas.microsoft.com/office/drawing/2014/main" id="{E1B6FDA8-9BD5-7785-C943-AAA591BABED4}"/>
              </a:ext>
            </a:extLst>
          </p:cNvPr>
          <p:cNvSpPr/>
          <p:nvPr/>
        </p:nvSpPr>
        <p:spPr>
          <a:xfrm rot="10800000">
            <a:off x="3814041" y="1957049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4" name="Isosceles Triangle 35853">
            <a:extLst>
              <a:ext uri="{FF2B5EF4-FFF2-40B4-BE49-F238E27FC236}">
                <a16:creationId xmlns:a16="http://schemas.microsoft.com/office/drawing/2014/main" id="{19BC32F8-6A30-E8A7-7CFD-FB4460C480D0}"/>
              </a:ext>
            </a:extLst>
          </p:cNvPr>
          <p:cNvSpPr/>
          <p:nvPr/>
        </p:nvSpPr>
        <p:spPr>
          <a:xfrm rot="10800000">
            <a:off x="3971225" y="3032901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5" name="Isosceles Triangle 35854">
            <a:extLst>
              <a:ext uri="{FF2B5EF4-FFF2-40B4-BE49-F238E27FC236}">
                <a16:creationId xmlns:a16="http://schemas.microsoft.com/office/drawing/2014/main" id="{D8DB9587-9A49-440C-99A1-ADA36A490798}"/>
              </a:ext>
            </a:extLst>
          </p:cNvPr>
          <p:cNvSpPr/>
          <p:nvPr/>
        </p:nvSpPr>
        <p:spPr>
          <a:xfrm rot="10800000">
            <a:off x="4461504" y="3032901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6" name="Isosceles Triangle 35855">
            <a:extLst>
              <a:ext uri="{FF2B5EF4-FFF2-40B4-BE49-F238E27FC236}">
                <a16:creationId xmlns:a16="http://schemas.microsoft.com/office/drawing/2014/main" id="{1FA1093B-20F5-3C8B-9F6E-19C672BC5436}"/>
              </a:ext>
            </a:extLst>
          </p:cNvPr>
          <p:cNvSpPr/>
          <p:nvPr/>
        </p:nvSpPr>
        <p:spPr>
          <a:xfrm rot="10800000">
            <a:off x="3488098" y="3032901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7" name="Isosceles Triangle 35856">
            <a:extLst>
              <a:ext uri="{FF2B5EF4-FFF2-40B4-BE49-F238E27FC236}">
                <a16:creationId xmlns:a16="http://schemas.microsoft.com/office/drawing/2014/main" id="{90214527-D065-10ED-2D64-DC40CB96BD07}"/>
              </a:ext>
            </a:extLst>
          </p:cNvPr>
          <p:cNvSpPr/>
          <p:nvPr/>
        </p:nvSpPr>
        <p:spPr>
          <a:xfrm rot="10800000">
            <a:off x="3149518" y="3032901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8" name="Isosceles Triangle 35857">
            <a:extLst>
              <a:ext uri="{FF2B5EF4-FFF2-40B4-BE49-F238E27FC236}">
                <a16:creationId xmlns:a16="http://schemas.microsoft.com/office/drawing/2014/main" id="{822B963F-20A3-8408-E9DA-11D9D6928059}"/>
              </a:ext>
            </a:extLst>
          </p:cNvPr>
          <p:cNvSpPr/>
          <p:nvPr/>
        </p:nvSpPr>
        <p:spPr>
          <a:xfrm rot="10800000">
            <a:off x="2652800" y="3032901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59" name="Isosceles Triangle 35858">
            <a:extLst>
              <a:ext uri="{FF2B5EF4-FFF2-40B4-BE49-F238E27FC236}">
                <a16:creationId xmlns:a16="http://schemas.microsoft.com/office/drawing/2014/main" id="{2CB3C8B7-3A89-6AF0-85FC-C55C1E37BCB2}"/>
              </a:ext>
            </a:extLst>
          </p:cNvPr>
          <p:cNvSpPr/>
          <p:nvPr/>
        </p:nvSpPr>
        <p:spPr>
          <a:xfrm rot="10800000">
            <a:off x="2178285" y="3032901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60" name="Isosceles Triangle 35859">
            <a:extLst>
              <a:ext uri="{FF2B5EF4-FFF2-40B4-BE49-F238E27FC236}">
                <a16:creationId xmlns:a16="http://schemas.microsoft.com/office/drawing/2014/main" id="{76280519-D5C6-DC6B-AD02-7AFDC98CD0F9}"/>
              </a:ext>
            </a:extLst>
          </p:cNvPr>
          <p:cNvSpPr/>
          <p:nvPr/>
        </p:nvSpPr>
        <p:spPr>
          <a:xfrm rot="10800000">
            <a:off x="1845800" y="3032901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61" name="Isosceles Triangle 35860">
            <a:extLst>
              <a:ext uri="{FF2B5EF4-FFF2-40B4-BE49-F238E27FC236}">
                <a16:creationId xmlns:a16="http://schemas.microsoft.com/office/drawing/2014/main" id="{668FB39C-2E10-53F3-B814-0FBEB7A5F69A}"/>
              </a:ext>
            </a:extLst>
          </p:cNvPr>
          <p:cNvSpPr/>
          <p:nvPr/>
        </p:nvSpPr>
        <p:spPr>
          <a:xfrm rot="10800000">
            <a:off x="1188380" y="3032901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62" name="Isosceles Triangle 35861">
            <a:extLst>
              <a:ext uri="{FF2B5EF4-FFF2-40B4-BE49-F238E27FC236}">
                <a16:creationId xmlns:a16="http://schemas.microsoft.com/office/drawing/2014/main" id="{11C6B88D-4583-DF47-B568-F5E3664A9390}"/>
              </a:ext>
            </a:extLst>
          </p:cNvPr>
          <p:cNvSpPr/>
          <p:nvPr/>
        </p:nvSpPr>
        <p:spPr>
          <a:xfrm rot="10800000">
            <a:off x="366472" y="3032901"/>
            <a:ext cx="325943" cy="280985"/>
          </a:xfrm>
          <a:prstGeom prst="triangl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36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418AB-DB70-05DB-6CA2-80CF5C55785B}"/>
              </a:ext>
            </a:extLst>
          </p:cNvPr>
          <p:cNvSpPr/>
          <p:nvPr/>
        </p:nvSpPr>
        <p:spPr>
          <a:xfrm>
            <a:off x="224972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5A204E-1DA6-50B2-8CFD-6F1BDB3B59C5}"/>
              </a:ext>
            </a:extLst>
          </p:cNvPr>
          <p:cNvSpPr/>
          <p:nvPr/>
        </p:nvSpPr>
        <p:spPr>
          <a:xfrm>
            <a:off x="552588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25912-78F6-3FC1-3F33-C68C10733376}"/>
              </a:ext>
            </a:extLst>
          </p:cNvPr>
          <p:cNvSpPr/>
          <p:nvPr/>
        </p:nvSpPr>
        <p:spPr>
          <a:xfrm>
            <a:off x="880204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06E4D-4797-1E64-2B24-02A8BBCDC355}"/>
              </a:ext>
            </a:extLst>
          </p:cNvPr>
          <p:cNvSpPr/>
          <p:nvPr/>
        </p:nvSpPr>
        <p:spPr>
          <a:xfrm>
            <a:off x="1207820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381158-5D4F-5129-CD29-A645F15412DF}"/>
              </a:ext>
            </a:extLst>
          </p:cNvPr>
          <p:cNvSpPr/>
          <p:nvPr/>
        </p:nvSpPr>
        <p:spPr>
          <a:xfrm>
            <a:off x="1535436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D0B35-699E-92C3-4A77-E9F26A5A2145}"/>
              </a:ext>
            </a:extLst>
          </p:cNvPr>
          <p:cNvSpPr/>
          <p:nvPr/>
        </p:nvSpPr>
        <p:spPr>
          <a:xfrm>
            <a:off x="1863052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4DCCF3-439D-3FE0-3C55-C8E7C94C6A0A}"/>
              </a:ext>
            </a:extLst>
          </p:cNvPr>
          <p:cNvSpPr/>
          <p:nvPr/>
        </p:nvSpPr>
        <p:spPr>
          <a:xfrm>
            <a:off x="2190668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A8A246-006E-C5C4-8C5E-25451342CC02}"/>
              </a:ext>
            </a:extLst>
          </p:cNvPr>
          <p:cNvSpPr/>
          <p:nvPr/>
        </p:nvSpPr>
        <p:spPr>
          <a:xfrm>
            <a:off x="2518284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B44628-CCD6-B218-779D-636C1842D529}"/>
              </a:ext>
            </a:extLst>
          </p:cNvPr>
          <p:cNvSpPr/>
          <p:nvPr/>
        </p:nvSpPr>
        <p:spPr>
          <a:xfrm>
            <a:off x="2845900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C55A8E-922A-1288-A69B-A7DBD6665055}"/>
              </a:ext>
            </a:extLst>
          </p:cNvPr>
          <p:cNvSpPr/>
          <p:nvPr/>
        </p:nvSpPr>
        <p:spPr>
          <a:xfrm>
            <a:off x="3173516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09F57C-6669-DE32-8DE4-54F7B88434E0}"/>
              </a:ext>
            </a:extLst>
          </p:cNvPr>
          <p:cNvSpPr/>
          <p:nvPr/>
        </p:nvSpPr>
        <p:spPr>
          <a:xfrm>
            <a:off x="3501132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3A70DA-586E-D319-DC89-20A6021BF239}"/>
              </a:ext>
            </a:extLst>
          </p:cNvPr>
          <p:cNvSpPr/>
          <p:nvPr/>
        </p:nvSpPr>
        <p:spPr>
          <a:xfrm>
            <a:off x="3828748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2F413-B74C-4899-977F-B1199A21B47E}"/>
              </a:ext>
            </a:extLst>
          </p:cNvPr>
          <p:cNvSpPr/>
          <p:nvPr/>
        </p:nvSpPr>
        <p:spPr>
          <a:xfrm>
            <a:off x="4156364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51D9E4-7F45-FDE3-6E5F-7EF8E958F18E}"/>
              </a:ext>
            </a:extLst>
          </p:cNvPr>
          <p:cNvSpPr/>
          <p:nvPr/>
        </p:nvSpPr>
        <p:spPr>
          <a:xfrm>
            <a:off x="4483982" y="3562350"/>
            <a:ext cx="280986" cy="280986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3AA529-620A-136E-7FB5-0523353077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1280"/>
          <a:stretch/>
        </p:blipFill>
        <p:spPr>
          <a:xfrm>
            <a:off x="6386198" y="1437366"/>
            <a:ext cx="2594193" cy="1308310"/>
          </a:xfrm>
          <a:prstGeom prst="rect">
            <a:avLst/>
          </a:prstGeom>
        </p:spPr>
      </p:pic>
      <p:pic>
        <p:nvPicPr>
          <p:cNvPr id="35844" name="Picture 35843">
            <a:extLst>
              <a:ext uri="{FF2B5EF4-FFF2-40B4-BE49-F238E27FC236}">
                <a16:creationId xmlns:a16="http://schemas.microsoft.com/office/drawing/2014/main" id="{809E4723-AFA7-D52F-8A05-D013DD8E15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19"/>
          <a:stretch/>
        </p:blipFill>
        <p:spPr>
          <a:xfrm>
            <a:off x="6390346" y="2897962"/>
            <a:ext cx="2585896" cy="1308310"/>
          </a:xfrm>
          <a:prstGeom prst="rect">
            <a:avLst/>
          </a:prstGeom>
        </p:spPr>
      </p:pic>
      <p:pic>
        <p:nvPicPr>
          <p:cNvPr id="35849" name="Picture 35848">
            <a:extLst>
              <a:ext uri="{FF2B5EF4-FFF2-40B4-BE49-F238E27FC236}">
                <a16:creationId xmlns:a16="http://schemas.microsoft.com/office/drawing/2014/main" id="{402A8322-1303-F46D-D0BC-854C8E1532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22" r="25533"/>
          <a:stretch/>
        </p:blipFill>
        <p:spPr>
          <a:xfrm>
            <a:off x="6449807" y="836517"/>
            <a:ext cx="2466975" cy="4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35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00" fill="hold"/>
                                        <p:tgtEl>
                                          <p:spTgt spid="358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86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8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86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officeArt object" descr="کتاب مرجع"/>
          <p:cNvSpPr/>
          <p:nvPr/>
        </p:nvSpPr>
        <p:spPr>
          <a:xfrm>
            <a:off x="2433638" y="144463"/>
            <a:ext cx="437515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ویژگی‌های هرس آلفا-بتا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6" name="Rectangle 15"/>
              <p:cNvSpPr/>
              <p:nvPr/>
            </p:nvSpPr>
            <p:spPr>
              <a:xfrm>
                <a:off x="152400" y="957263"/>
                <a:ext cx="8643938" cy="3987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5pPr>
              </a:lstStyle>
              <a:p>
                <a:pPr marL="342900" marR="0" lvl="0" indent="-342900" algn="r" rtl="1"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این هرس </a:t>
                </a:r>
                <a:r>
                  <a:rPr lang="fa-IR" altLang="en-US" sz="1400" dirty="0">
                    <a:solidFill>
                      <a:srgbClr val="C00000"/>
                    </a:solidFill>
                    <a:latin typeface="Times New Roman" pitchFamily="18" charset="0"/>
                    <a:cs typeface="Vazir" pitchFamily="34" charset="-78"/>
                  </a:rPr>
                  <a:t>هیچ اثری 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بر مقدار کمینه-بیشینه محاسبه شده برای ریشه ندارد!</a:t>
                </a:r>
              </a:p>
              <a:p>
                <a:pPr marR="0" lvl="0" algn="r" rtl="1">
                  <a:buClr>
                    <a:srgbClr val="0070C0"/>
                  </a:buClr>
                </a:pP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	</a:t>
                </a:r>
                <a:endParaRPr lang="en-US" altLang="en-US" sz="1400" dirty="0">
                  <a:latin typeface="Times New Roman" pitchFamily="18" charset="0"/>
                  <a:cs typeface="Arial Unicode MS"/>
                </a:endParaRPr>
              </a:p>
              <a:p>
                <a:pPr marL="342900" indent="-342900" algn="r" rtl="1"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مقادیر گره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‌</a:t>
                </a: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های 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میانی</a:t>
                </a: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 ممکن است اشتباه باش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د</a:t>
                </a:r>
                <a:endParaRPr lang="en-US" altLang="en-US" sz="1400" dirty="0">
                  <a:latin typeface="Times New Roman" pitchFamily="18" charset="0"/>
                  <a:cs typeface="Arial Unicode MS"/>
                </a:endParaRPr>
              </a:p>
              <a:p>
                <a:pPr marL="742950" lvl="1" indent="-285750" algn="r" rtl="1">
                  <a:lnSpc>
                    <a:spcPct val="150000"/>
                  </a:lnSpc>
                  <a:spcAft>
                    <a:spcPts val="1200"/>
                  </a:spcAft>
                  <a:buFont typeface="Wingdings" pitchFamily="2" charset="2"/>
                  <a:buChar char=""/>
                </a:pPr>
                <a:r>
                  <a:rPr lang="ar-SA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مهم: فرزندان ریشه ممکن است مقادیر اشتباهی داشته باشند</a:t>
                </a:r>
                <a:endParaRPr lang="en-US" altLang="en-US" sz="1200" dirty="0">
                  <a:solidFill>
                    <a:srgbClr val="000000"/>
                  </a:solidFill>
                  <a:latin typeface="Helvetica Neue" charset="0"/>
                  <a:cs typeface="Helvetica Neue"/>
                </a:endParaRPr>
              </a:p>
              <a:p>
                <a:pPr marL="742950" lvl="1" indent="-285750" algn="r" rtl="1">
                  <a:spcAft>
                    <a:spcPts val="1200"/>
                  </a:spcAft>
                  <a:buFont typeface="Wingdings" pitchFamily="2" charset="2"/>
                  <a:buChar char=""/>
                </a:pPr>
                <a:r>
                  <a:rPr lang="fa-IR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بنابراین ساده‌ترین نسخه به شما اجازه‌‌ انتخاب عمل را نمی‌دهد</a:t>
                </a:r>
                <a:endParaRPr lang="en-US" altLang="en-US" sz="1200" dirty="0">
                  <a:solidFill>
                    <a:srgbClr val="000000"/>
                  </a:solidFill>
                  <a:latin typeface="Helvetica Neue" charset="0"/>
                  <a:cs typeface="Helvetica Neue"/>
                </a:endParaRPr>
              </a:p>
              <a:p>
                <a:pPr marL="342900" marR="0" lvl="0" indent="-342900" algn="r" rtl="1">
                  <a:lnSpc>
                    <a:spcPct val="120000"/>
                  </a:lnSpc>
                  <a:spcAft>
                    <a:spcPts val="1200"/>
                  </a:spcAft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fa-IR" altLang="en-US" sz="1400" dirty="0">
                    <a:solidFill>
                      <a:srgbClr val="0070C0"/>
                    </a:solidFill>
                    <a:latin typeface="Helvetica Neue" charset="0"/>
                    <a:cs typeface="Vazir" pitchFamily="34" charset="-78"/>
                  </a:rPr>
                  <a:t>مرتب‌ ‌سازی خوب فرزندان، اثرگذاری هرس را افزایش می‌دهد</a:t>
                </a:r>
                <a:endParaRPr lang="en-US" altLang="en-US" sz="1400" dirty="0">
                  <a:solidFill>
                    <a:srgbClr val="0070C0"/>
                  </a:solidFill>
                  <a:latin typeface="Helvetica Neue" charset="0"/>
                  <a:cs typeface="Vazir" pitchFamily="34" charset="-78"/>
                </a:endParaRPr>
              </a:p>
              <a:p>
                <a:pPr marL="342900" marR="0" lvl="0" indent="-342900" algn="r" rtl="1">
                  <a:lnSpc>
                    <a:spcPct val="120000"/>
                  </a:lnSpc>
                  <a:spcAft>
                    <a:spcPts val="1200"/>
                  </a:spcAft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fa-IR" altLang="en-US" sz="1400" dirty="0">
                    <a:solidFill>
                      <a:srgbClr val="0070C0"/>
                    </a:solidFill>
                    <a:latin typeface="Helvetica Neue" charset="0"/>
                    <a:cs typeface="Vazir" pitchFamily="34" charset="-78"/>
                  </a:rPr>
                  <a:t>با "مرتب سازی کامل":</a:t>
                </a:r>
                <a:endParaRPr lang="fa-IR" altLang="en-US" sz="1400" dirty="0">
                  <a:solidFill>
                    <a:srgbClr val="000000"/>
                  </a:solidFill>
                  <a:latin typeface="Helvetica Neue" charset="0"/>
                  <a:cs typeface="Vazir" pitchFamily="34" charset="-78"/>
                </a:endParaRPr>
              </a:p>
              <a:p>
                <a:pPr marL="742950" marR="0" lvl="1" indent="-285750" algn="r" rtl="1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fa-IR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پیچیدگی زمانی به</a:t>
                </a:r>
                <a14:m>
                  <m:oMath xmlns:m="http://schemas.openxmlformats.org/officeDocument/2006/math">
                    <m:r>
                      <a:rPr lang="fa-IR" altLang="en-US" sz="12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Vazir" pitchFamily="34" charset="-78"/>
                      </a:rPr>
                      <m:t> </m:t>
                    </m:r>
                    <m:r>
                      <a:rPr lang="en-US" altLang="en-US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Vazir" pitchFamily="34" charset="-78"/>
                      </a:rPr>
                      <m:t>𝑂</m:t>
                    </m:r>
                    <m:d>
                      <m:dPr>
                        <m:ctrlPr>
                          <a:rPr lang="en-US" altLang="en-US" sz="1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Vazir" pitchFamily="34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12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Vazir" pitchFamily="34" charset="-78"/>
                              </a:rPr>
                            </m:ctrlPr>
                          </m:sSupPr>
                          <m:e>
                            <m:r>
                              <a:rPr lang="en-US" altLang="en-US" sz="12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Vazir" pitchFamily="34" charset="-78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en-US" sz="12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Vazir" pitchFamily="34" charset="-78"/>
                              </a:rPr>
                              <m:t>𝑚</m:t>
                            </m:r>
                            <m:r>
                              <a:rPr lang="en-US" altLang="en-US" sz="12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Vazir" pitchFamily="34" charset="-78"/>
                              </a:rPr>
                              <m:t>/</m:t>
                            </m:r>
                            <m:r>
                              <a:rPr lang="en-US" altLang="en-US" sz="12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Vazir" pitchFamily="34" charset="-78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fa-IR" altLang="en-US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Vazir" pitchFamily="34" charset="-78"/>
                      </a:rPr>
                      <m:t> </m:t>
                    </m:r>
                  </m:oMath>
                </a14:m>
                <a:r>
                  <a:rPr lang="fa-IR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کاهش پیدا می‌کند (کاهش ضریب انشعاب به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a-IR" alt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Vazir" pitchFamily="34" charset="-78"/>
                          </a:rPr>
                        </m:ctrlPr>
                      </m:radPr>
                      <m:deg/>
                      <m:e>
                        <m:r>
                          <a:rPr lang="en-US" alt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Vazir" pitchFamily="34" charset="-78"/>
                          </a:rPr>
                          <m:t>𝑏</m:t>
                        </m:r>
                      </m:e>
                    </m:rad>
                  </m:oMath>
                </a14:m>
                <a:r>
                  <a:rPr lang="fa-IR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 )</a:t>
                </a:r>
              </a:p>
              <a:p>
                <a:pPr marL="742950" lvl="1" indent="-285750" algn="r" rtl="1">
                  <a:lnSpc>
                    <a:spcPct val="12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fa-IR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عمق قابل حل را دو برابر می‌کند</a:t>
                </a:r>
                <a:r>
                  <a:rPr lang="en-US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!</a:t>
                </a:r>
                <a:endParaRPr lang="en-US" altLang="en-US" sz="1200" dirty="0">
                  <a:solidFill>
                    <a:srgbClr val="000000"/>
                  </a:solidFill>
                  <a:latin typeface="Helvetica Neue" charset="0"/>
                  <a:cs typeface="Helvetica Neue"/>
                </a:endParaRPr>
              </a:p>
              <a:p>
                <a:pPr marL="742950" marR="0" lvl="1" indent="-285750" algn="r" rtl="1">
                  <a:lnSpc>
                    <a:spcPct val="12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fa-IR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جستجوی کامل، مثلا در شطرنج، همچنان ممکن نیست...</a:t>
                </a:r>
                <a:endParaRPr lang="en-US" altLang="en-US" sz="1100" dirty="0">
                  <a:solidFill>
                    <a:srgbClr val="000000"/>
                  </a:solidFill>
                  <a:latin typeface="Helvetica Neue" charset="0"/>
                  <a:cs typeface="Helvetica Neue"/>
                </a:endParaRPr>
              </a:p>
              <a:p>
                <a:pPr marL="514350" marR="0" lvl="0" indent="-285750" algn="r" rtl="1">
                  <a:buFont typeface="Wingdings" pitchFamily="2" charset="2"/>
                  <a:buChar char="§"/>
                </a:pP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این یک مثال ساده از </a:t>
                </a:r>
                <a:r>
                  <a:rPr lang="en-US" altLang="en-US" sz="1400" dirty="0" err="1">
                    <a:solidFill>
                      <a:srgbClr val="C00000"/>
                    </a:solidFill>
                    <a:latin typeface="Roboto" charset="0"/>
                    <a:cs typeface="Vazir" pitchFamily="34" charset="-78"/>
                  </a:rPr>
                  <a:t>metareasoning</a:t>
                </a:r>
                <a:r>
                  <a:rPr lang="fa-IR" altLang="en-US" sz="1400" dirty="0">
                    <a:solidFill>
                      <a:srgbClr val="C00000"/>
                    </a:solidFill>
                    <a:latin typeface="Vazir" pitchFamily="34" charset="-78"/>
                    <a:cs typeface="Arial Unicode MS"/>
                  </a:rPr>
                  <a:t> 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است. (محاسبه‌ اینکه چه چیزهایی محاسبه شوند)</a:t>
                </a:r>
              </a:p>
              <a:p>
                <a:pPr marL="342900" marR="0" lvl="0" indent="-342900" algn="r" rtl="1">
                  <a:lnSpc>
                    <a:spcPct val="120000"/>
                  </a:lnSpc>
                  <a:spcAft>
                    <a:spcPts val="1200"/>
                  </a:spcAft>
                  <a:buClr>
                    <a:srgbClr val="0070C0"/>
                  </a:buClr>
                  <a:buFont typeface="Wingdings" pitchFamily="2" charset="2"/>
                  <a:buChar char=""/>
                </a:pPr>
                <a:endParaRPr lang="en-US" altLang="en-US" sz="1400" dirty="0">
                  <a:solidFill>
                    <a:srgbClr val="000000"/>
                  </a:solidFill>
                  <a:latin typeface="Helvetica Neue" charset="0"/>
                  <a:cs typeface="Helvetica Neue"/>
                </a:endParaRPr>
              </a:p>
            </p:txBody>
          </p:sp>
        </mc:Choice>
        <mc:Fallback xmlns="">
          <p:sp>
            <p:nvSpPr>
              <p:cNvPr id="3379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57263"/>
                <a:ext cx="8643938" cy="3987951"/>
              </a:xfrm>
              <a:prstGeom prst="rect">
                <a:avLst/>
              </a:prstGeom>
              <a:blipFill>
                <a:blip r:embed="rId3"/>
                <a:stretch>
                  <a:fillRect t="-459" r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6DB498D2-8E94-57B4-4087-3C8294901897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ABD08D-AF44-E06E-850D-A5FB8D1DF578}"/>
              </a:ext>
            </a:extLst>
          </p:cNvPr>
          <p:cNvGrpSpPr/>
          <p:nvPr/>
        </p:nvGrpSpPr>
        <p:grpSpPr>
          <a:xfrm>
            <a:off x="293281" y="1541464"/>
            <a:ext cx="2644775" cy="2590800"/>
            <a:chOff x="685800" y="1541464"/>
            <a:chExt cx="2644775" cy="25908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963EC68-24FF-1E13-A299-B5372E95190C}"/>
                </a:ext>
              </a:extLst>
            </p:cNvPr>
            <p:cNvGrpSpPr/>
            <p:nvPr/>
          </p:nvGrpSpPr>
          <p:grpSpPr>
            <a:xfrm>
              <a:off x="685800" y="1541464"/>
              <a:ext cx="2644775" cy="2590800"/>
              <a:chOff x="8763000" y="2438400"/>
              <a:chExt cx="2644775" cy="2590800"/>
            </a:xfrm>
          </p:grpSpPr>
          <p:sp>
            <p:nvSpPr>
              <p:cNvPr id="3" name="AutoShape 5">
                <a:extLst>
                  <a:ext uri="{FF2B5EF4-FFF2-40B4-BE49-F238E27FC236}">
                    <a16:creationId xmlns:a16="http://schemas.microsoft.com/office/drawing/2014/main" id="{3F1A97D0-80AE-E6CE-D164-440987CD8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25000" y="243840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" name="AutoShape 6">
                <a:extLst>
                  <a:ext uri="{FF2B5EF4-FFF2-40B4-BE49-F238E27FC236}">
                    <a16:creationId xmlns:a16="http://schemas.microsoft.com/office/drawing/2014/main" id="{FFBDB77A-3F43-EA9A-C9FC-1272DDC61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763000" y="342900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" name="AutoShape 7">
                <a:extLst>
                  <a:ext uri="{FF2B5EF4-FFF2-40B4-BE49-F238E27FC236}">
                    <a16:creationId xmlns:a16="http://schemas.microsoft.com/office/drawing/2014/main" id="{5DB116E8-2F7E-F3DD-A18D-F187023B5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0287000" y="342900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098F37-C1E0-DFC7-A638-7A0B01644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3000" y="4724400"/>
                <a:ext cx="381000" cy="304800"/>
              </a:xfrm>
              <a:prstGeom prst="rect">
                <a:avLst/>
              </a:prstGeom>
              <a:solidFill>
                <a:srgbClr val="BD92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10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434FA5-5EF7-40C8-CEEA-0692288543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000" y="4724400"/>
                <a:ext cx="381000" cy="304800"/>
              </a:xfrm>
              <a:prstGeom prst="rect">
                <a:avLst/>
              </a:prstGeom>
              <a:solidFill>
                <a:srgbClr val="BD92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10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831339-C9A9-B6C6-B6D5-9FB105199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8000" y="4724400"/>
                <a:ext cx="381000" cy="304800"/>
              </a:xfrm>
              <a:prstGeom prst="rect">
                <a:avLst/>
              </a:prstGeom>
              <a:solidFill>
                <a:srgbClr val="BD92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cxnSp>
            <p:nvCxnSpPr>
              <p:cNvPr id="9" name="AutoShape 12">
                <a:extLst>
                  <a:ext uri="{FF2B5EF4-FFF2-40B4-BE49-F238E27FC236}">
                    <a16:creationId xmlns:a16="http://schemas.microsoft.com/office/drawing/2014/main" id="{7ABB8548-F977-B18B-50C1-A04B33CD0F0E}"/>
                  </a:ext>
                </a:extLst>
              </p:cNvPr>
              <p:cNvCxnSpPr>
                <a:cxnSpLocks noChangeShapeType="1"/>
                <a:stCxn id="3" idx="3"/>
                <a:endCxn id="4" idx="3"/>
              </p:cNvCxnSpPr>
              <p:nvPr/>
            </p:nvCxnSpPr>
            <p:spPr bwMode="auto">
              <a:xfrm flipH="1">
                <a:off x="8953500" y="2743200"/>
                <a:ext cx="762000" cy="685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" name="AutoShape 13">
                <a:extLst>
                  <a:ext uri="{FF2B5EF4-FFF2-40B4-BE49-F238E27FC236}">
                    <a16:creationId xmlns:a16="http://schemas.microsoft.com/office/drawing/2014/main" id="{BEC6C7BF-6766-0103-1C91-DDC1DFA86BE1}"/>
                  </a:ext>
                </a:extLst>
              </p:cNvPr>
              <p:cNvCxnSpPr>
                <a:cxnSpLocks noChangeShapeType="1"/>
                <a:stCxn id="3" idx="3"/>
                <a:endCxn id="5" idx="3"/>
              </p:cNvCxnSpPr>
              <p:nvPr/>
            </p:nvCxnSpPr>
            <p:spPr bwMode="auto">
              <a:xfrm>
                <a:off x="9715500" y="2743200"/>
                <a:ext cx="762000" cy="6858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1" name="AutoShape 17">
                <a:extLst>
                  <a:ext uri="{FF2B5EF4-FFF2-40B4-BE49-F238E27FC236}">
                    <a16:creationId xmlns:a16="http://schemas.microsoft.com/office/drawing/2014/main" id="{8CEEF369-A181-B45E-D179-2EFC89A44854}"/>
                  </a:ext>
                </a:extLst>
              </p:cNvPr>
              <p:cNvCxnSpPr>
                <a:cxnSpLocks noChangeShapeType="1"/>
                <a:stCxn id="5" idx="0"/>
                <a:endCxn id="8" idx="0"/>
              </p:cNvCxnSpPr>
              <p:nvPr/>
            </p:nvCxnSpPr>
            <p:spPr bwMode="auto">
              <a:xfrm>
                <a:off x="10477500" y="3733800"/>
                <a:ext cx="381000" cy="9906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12" name="Text Box 18">
                <a:extLst>
                  <a:ext uri="{FF2B5EF4-FFF2-40B4-BE49-F238E27FC236}">
                    <a16:creationId xmlns:a16="http://schemas.microsoft.com/office/drawing/2014/main" id="{537C061A-9459-080D-7E69-5ECB124AAE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28225" y="2438400"/>
                <a:ext cx="663575" cy="3667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b="1" dirty="0"/>
                  <a:t>max</a:t>
                </a:r>
              </a:p>
            </p:txBody>
          </p:sp>
          <p:sp>
            <p:nvSpPr>
              <p:cNvPr id="13" name="Text Box 19">
                <a:extLst>
                  <a:ext uri="{FF2B5EF4-FFF2-40B4-BE49-F238E27FC236}">
                    <a16:creationId xmlns:a16="http://schemas.microsoft.com/office/drawing/2014/main" id="{927C87F2-7E96-F2B1-1CC0-238DD06AE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44200" y="3352800"/>
                <a:ext cx="663575" cy="3667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b="1" dirty="0"/>
                  <a:t>min</a:t>
                </a:r>
              </a:p>
            </p:txBody>
          </p:sp>
        </p:grp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9595656F-DA2B-5915-78FD-649353674C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81743" y="2836864"/>
              <a:ext cx="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17" name="AutoShape 16">
            <a:extLst>
              <a:ext uri="{FF2B5EF4-FFF2-40B4-BE49-F238E27FC236}">
                <a16:creationId xmlns:a16="http://schemas.microsoft.com/office/drawing/2014/main" id="{687624D9-985A-60A8-0DA9-F6934BDFDD7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626781" y="2836864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E035271E-9E45-8F45-685D-1FC8A464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21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32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26D56-C05B-301A-C20F-34719F9BE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87" y="896938"/>
            <a:ext cx="5885426" cy="4161180"/>
          </a:xfrm>
          <a:prstGeom prst="rect">
            <a:avLst/>
          </a:prstGeom>
        </p:spPr>
      </p:pic>
      <p:sp>
        <p:nvSpPr>
          <p:cNvPr id="36869" name="officeArt object" descr="کتاب مرجع"/>
          <p:cNvSpPr/>
          <p:nvPr/>
        </p:nvSpPr>
        <p:spPr>
          <a:xfrm>
            <a:off x="2387600" y="195263"/>
            <a:ext cx="4370388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محدودیت منابع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AA21DFA3-0225-4C9F-0EF0-FD8F7F22D708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6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37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fficeArt object" descr="کتاب مرجع"/>
          <p:cNvSpPr/>
          <p:nvPr/>
        </p:nvSpPr>
        <p:spPr>
          <a:xfrm>
            <a:off x="2386013" y="195263"/>
            <a:ext cx="4371975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محدودیت منابع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Rectangle 1"/>
              <p:cNvSpPr/>
              <p:nvPr/>
            </p:nvSpPr>
            <p:spPr>
              <a:xfrm>
                <a:off x="2151184" y="1099506"/>
                <a:ext cx="6663095" cy="3678443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 marL="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1pPr>
                <a:lvl2pPr marL="4572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2pPr>
                <a:lvl3pPr marL="9144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3pPr>
                <a:lvl4pPr marL="13716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4pPr>
                <a:lvl5pPr marL="1828800" indent="0" algn="l" defTabSz="914400" rtl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lang="ru-RU" altLang="en-US" sz="1800" b="0" i="0" u="none" baseline="0">
                    <a:solidFill>
                      <a:schemeClr val="tx1"/>
                    </a:solidFill>
                    <a:effectLst/>
                    <a:latin typeface="Calibri" pitchFamily="34" charset="0"/>
                    <a:ea typeface="Calibri" pitchFamily="34" charset="0"/>
                  </a:defRPr>
                </a:lvl5pPr>
              </a:lstStyle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مشکل: در بازی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‌</a:t>
                </a: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های واقعی، نمی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‌</a:t>
                </a: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توان تا برگ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‌</a:t>
                </a: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ها جستجو کرد!</a:t>
                </a:r>
                <a:r>
                  <a:rPr lang="ar-SA" altLang="en-US" sz="12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	</a:t>
                </a:r>
                <a:endParaRPr lang="fa-IR" altLang="en-US" sz="1200" dirty="0">
                  <a:solidFill>
                    <a:srgbClr val="0070C0"/>
                  </a:solidFill>
                  <a:latin typeface="Times New Roman" pitchFamily="18" charset="0"/>
                  <a:cs typeface="Vazir" pitchFamily="34" charset="-78"/>
                </a:endParaRPr>
              </a:p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endParaRPr lang="en-US" altLang="en-US" sz="1200" dirty="0">
                  <a:latin typeface="Times New Roman" pitchFamily="18" charset="0"/>
                  <a:cs typeface="Vazir" pitchFamily="34" charset="-78"/>
                </a:endParaRPr>
              </a:p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راه‌حل: جستجو با عمق محدود شده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 (</a:t>
                </a:r>
                <a:r>
                  <a:rPr lang="en-US" altLang="en-US" sz="14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itchFamily="34" charset="-78"/>
                  </a:rPr>
                  <a:t>Depth-limited Search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itchFamily="34" charset="-78"/>
                  </a:rPr>
                  <a:t>)</a:t>
                </a:r>
                <a:r>
                  <a:rPr lang="ar-SA" altLang="en-US" sz="12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	</a:t>
                </a:r>
                <a:endParaRPr lang="en-US" altLang="en-US" sz="1200" dirty="0">
                  <a:latin typeface="Times New Roman" pitchFamily="18" charset="0"/>
                  <a:cs typeface="Vazir" pitchFamily="34" charset="-78"/>
                </a:endParaRPr>
              </a:p>
              <a:p>
                <a:pPr marL="742950" lvl="1" indent="-285750" algn="r" rtl="1">
                  <a:lnSpc>
                    <a:spcPct val="80000"/>
                  </a:lnSpc>
                  <a:spcBef>
                    <a:spcPts val="480"/>
                  </a:spcBef>
                  <a:spcAft>
                    <a:spcPts val="0"/>
                  </a:spcAft>
                  <a:buFont typeface="Wingdings" pitchFamily="2" charset="2"/>
                  <a:buChar char=""/>
                </a:pPr>
                <a:r>
                  <a:rPr lang="ar-SA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به جای اینکار، تا یک عمق محدود</a:t>
                </a:r>
                <a:r>
                  <a:rPr lang="fa-IR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ی از درخت را</a:t>
                </a:r>
                <a:r>
                  <a:rPr lang="ar-SA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 جستجو می</a:t>
                </a:r>
                <a:r>
                  <a:rPr lang="fa-IR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‌</a:t>
                </a:r>
                <a:r>
                  <a:rPr lang="ar-SA" altLang="en-US" sz="1200" dirty="0">
                    <a:solidFill>
                      <a:srgbClr val="000000"/>
                    </a:solidFill>
                    <a:latin typeface="Helvetica Neue" charset="0"/>
                    <a:cs typeface="Vazir" pitchFamily="34" charset="-78"/>
                  </a:rPr>
                  <a:t>کنیم</a:t>
                </a:r>
                <a:endParaRPr lang="en-US" altLang="en-US" sz="1200" dirty="0">
                  <a:solidFill>
                    <a:srgbClr val="000000"/>
                  </a:solidFill>
                  <a:latin typeface="Helvetica Neue" charset="0"/>
                </a:endParaRPr>
              </a:p>
              <a:p>
                <a:pPr marL="742950" lvl="1" indent="-285750" algn="r" rtl="1">
                  <a:lnSpc>
                    <a:spcPct val="80000"/>
                  </a:lnSpc>
                  <a:spcBef>
                    <a:spcPts val="480"/>
                  </a:spcBef>
                  <a:buFont typeface="Wingdings" pitchFamily="2" charset="2"/>
                  <a:buChar char=""/>
                </a:pPr>
                <a:r>
                  <a:rPr lang="fa-IR" altLang="en-US" sz="1200" dirty="0">
                    <a:latin typeface="Times New Roman" pitchFamily="18" charset="0"/>
                    <a:cs typeface="Vazir" pitchFamily="34" charset="-78"/>
                  </a:rPr>
                  <a:t>جایگزینی ارزش پایانی با </a:t>
                </a:r>
                <a:r>
                  <a:rPr lang="fa-IR" altLang="en-US" sz="1200" dirty="0">
                    <a:solidFill>
                      <a:srgbClr val="FF0000"/>
                    </a:solidFill>
                    <a:latin typeface="Times New Roman" pitchFamily="18" charset="0"/>
                    <a:cs typeface="Vazir" pitchFamily="34" charset="-78"/>
                  </a:rPr>
                  <a:t>تابع ارزیابی</a:t>
                </a:r>
                <a:r>
                  <a:rPr lang="fa-IR" altLang="en-US" sz="1200" dirty="0">
                    <a:latin typeface="Times New Roman" pitchFamily="18" charset="0"/>
                    <a:cs typeface="Vazir" pitchFamily="34" charset="-78"/>
                  </a:rPr>
                  <a:t> برای حالت‌های غیرپایانی</a:t>
                </a:r>
              </a:p>
              <a:p>
                <a:pPr marL="742950" lvl="1" indent="-285750" algn="r" rtl="1">
                  <a:lnSpc>
                    <a:spcPct val="80000"/>
                  </a:lnSpc>
                  <a:buFont typeface="Wingdings" pitchFamily="2" charset="2"/>
                  <a:buChar char=""/>
                </a:pPr>
                <a:endParaRPr lang="en-US" altLang="en-US" sz="1200" dirty="0">
                  <a:latin typeface="Times New Roman" pitchFamily="18" charset="0"/>
                </a:endParaRPr>
              </a:p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مثال:</a:t>
                </a:r>
                <a:endParaRPr lang="en-US" altLang="en-US" sz="1400" dirty="0">
                  <a:latin typeface="Times New Roman" pitchFamily="18" charset="0"/>
                </a:endParaRPr>
              </a:p>
              <a:p>
                <a:pPr marL="742950" lvl="1" indent="-285750" algn="r" rtl="1">
                  <a:lnSpc>
                    <a:spcPct val="80000"/>
                  </a:lnSpc>
                  <a:spcBef>
                    <a:spcPts val="480"/>
                  </a:spcBef>
                  <a:buFont typeface="Wingdings" pitchFamily="2" charset="2"/>
                  <a:buChar char=""/>
                </a:pPr>
                <a:r>
                  <a:rPr lang="fa-IR" altLang="en-US" sz="1200" dirty="0">
                    <a:latin typeface="Times New Roman" pitchFamily="18" charset="0"/>
                    <a:cs typeface="Vazir" pitchFamily="34" charset="-78"/>
                  </a:rPr>
                  <a:t>فرض: 100 ثانیه وقت داریم، جستجو با سرعت</a:t>
                </a:r>
                <a:r>
                  <a:rPr lang="en-US" altLang="en-US" sz="1200" dirty="0">
                    <a:latin typeface="Vazir" pitchFamily="34" charset="-78"/>
                  </a:rPr>
                  <a:t>10k </a:t>
                </a:r>
                <a:r>
                  <a:rPr lang="fa-IR" altLang="en-US" sz="1200" dirty="0">
                    <a:latin typeface="Times New Roman" pitchFamily="18" charset="0"/>
                    <a:cs typeface="Vazir" pitchFamily="34" charset="-78"/>
                  </a:rPr>
                  <a:t> گره بر ثانیه</a:t>
                </a:r>
                <a:endParaRPr lang="en-US" altLang="en-US" sz="1200" dirty="0">
                  <a:latin typeface="Times New Roman" pitchFamily="18" charset="0"/>
                </a:endParaRPr>
              </a:p>
              <a:p>
                <a:pPr marL="742950" lvl="1" indent="-285750" algn="r" rtl="1">
                  <a:lnSpc>
                    <a:spcPct val="80000"/>
                  </a:lnSpc>
                  <a:spcBef>
                    <a:spcPts val="480"/>
                  </a:spcBef>
                  <a:buFont typeface="Wingdings" pitchFamily="2" charset="2"/>
                  <a:buChar char=""/>
                </a:pPr>
                <a:r>
                  <a:rPr lang="fa-IR" altLang="en-US" sz="1200" dirty="0">
                    <a:latin typeface="Times New Roman" pitchFamily="18" charset="0"/>
                    <a:cs typeface="Vazir" pitchFamily="34" charset="-78"/>
                  </a:rPr>
                  <a:t>بنابراین می‌توانیم </a:t>
                </a:r>
                <a:r>
                  <a:rPr lang="en-US" altLang="en-US" sz="1200" dirty="0">
                    <a:latin typeface="Vazir" pitchFamily="34" charset="-78"/>
                  </a:rPr>
                  <a:t>1M</a:t>
                </a:r>
                <a:r>
                  <a:rPr lang="fa-IR" altLang="en-US" sz="1200" dirty="0">
                    <a:latin typeface="Times New Roman" pitchFamily="18" charset="0"/>
                    <a:cs typeface="Vazir" pitchFamily="34" charset="-78"/>
                  </a:rPr>
                  <a:t> گره را در هر حرکت بررسی کنیم</a:t>
                </a:r>
                <a:endParaRPr lang="en-US" altLang="en-US" sz="1200" dirty="0">
                  <a:latin typeface="Times New Roman" pitchFamily="18" charset="0"/>
                </a:endParaRPr>
              </a:p>
              <a:p>
                <a:pPr marL="742950" lvl="1" indent="-285750" algn="r" rtl="1">
                  <a:lnSpc>
                    <a:spcPct val="80000"/>
                  </a:lnSpc>
                  <a:spcBef>
                    <a:spcPts val="480"/>
                  </a:spcBef>
                  <a:buFont typeface="Wingdings" pitchFamily="2" charset="2"/>
                  <a:buChar char=""/>
                </a:pPr>
                <a:r>
                  <a:rPr lang="fa-IR" altLang="en-US" sz="1200" dirty="0">
                    <a:latin typeface="Vazir" panose="020B0603030804020204" pitchFamily="34" charset="-78"/>
                    <a:cs typeface="Vazir" panose="020B0603030804020204" pitchFamily="34" charset="-78"/>
                  </a:rPr>
                  <a:t>در بازی شطرنج </a:t>
                </a:r>
                <a14:m>
                  <m:oMath xmlns:m="http://schemas.openxmlformats.org/officeDocument/2006/math">
                    <m:r>
                      <a:rPr lang="en-US" altLang="en-US" sz="12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en-US" sz="1200" dirty="0">
                    <a:latin typeface="Roboto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en-US" sz="120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a-IR" altLang="en-US" sz="1200" dirty="0">
                    <a:latin typeface="Roboto" charset="0"/>
                  </a:rPr>
                  <a:t> </a:t>
                </a:r>
                <a:r>
                  <a:rPr lang="fa-IR" altLang="en-US" sz="1200" dirty="0">
                    <a:latin typeface="Times New Roman" pitchFamily="18" charset="0"/>
                    <a:cs typeface="Vazir" pitchFamily="34" charset="-78"/>
                  </a:rPr>
                  <a:t>تقریبا به عمق 8 می‌رسد</a:t>
                </a:r>
              </a:p>
              <a:p>
                <a:pPr marL="742950" lvl="1" indent="-285750" algn="r" rtl="1">
                  <a:lnSpc>
                    <a:spcPct val="80000"/>
                  </a:lnSpc>
                  <a:spcBef>
                    <a:spcPts val="480"/>
                  </a:spcBef>
                  <a:buFont typeface="Wingdings" pitchFamily="2" charset="2"/>
                  <a:buChar char=""/>
                </a:pPr>
                <a:endParaRPr lang="en-US" altLang="en-US" sz="1400" dirty="0">
                  <a:latin typeface="Times New Roman" pitchFamily="18" charset="0"/>
                </a:endParaRPr>
              </a:p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بجای </a:t>
                </a:r>
                <a:r>
                  <a:rPr lang="en-US" altLang="en-US" sz="14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planning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 از این به بعد </a:t>
                </a:r>
                <a:r>
                  <a:rPr lang="en-US" altLang="en-US" sz="14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replanning</a:t>
                </a:r>
                <a:r>
                  <a:rPr lang="en-US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 </a:t>
                </a:r>
                <a:endParaRPr lang="fa-IR" altLang="en-US" sz="1400" dirty="0">
                  <a:solidFill>
                    <a:srgbClr val="0070C0"/>
                  </a:solidFill>
                  <a:latin typeface="Times New Roman" pitchFamily="18" charset="0"/>
                  <a:cs typeface="Vazir" pitchFamily="34" charset="-78"/>
                </a:endParaRPr>
              </a:p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endParaRPr lang="fa-IR" altLang="en-US" sz="1400" dirty="0">
                  <a:solidFill>
                    <a:srgbClr val="0070C0"/>
                  </a:solidFill>
                  <a:latin typeface="Times New Roman" pitchFamily="18" charset="0"/>
                  <a:cs typeface="Vazir" pitchFamily="34" charset="-78"/>
                </a:endParaRPr>
              </a:p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ضمانت بازی بهینه از بین می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‌</a:t>
                </a:r>
                <a:r>
                  <a:rPr lang="ar-SA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رود</a:t>
                </a:r>
                <a:endParaRPr lang="fa-IR" altLang="en-US" sz="1400" dirty="0">
                  <a:solidFill>
                    <a:srgbClr val="0070C0"/>
                  </a:solidFill>
                  <a:latin typeface="Times New Roman" pitchFamily="18" charset="0"/>
                  <a:cs typeface="Vazir" pitchFamily="34" charset="-78"/>
                </a:endParaRPr>
              </a:p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endParaRPr lang="en-US" altLang="en-US" sz="1400" dirty="0">
                  <a:latin typeface="Times New Roman" pitchFamily="18" charset="0"/>
                </a:endParaRPr>
              </a:p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بررسی لایه‌های بیشتر باعث ایجاد تفاوت </a:t>
                </a:r>
                <a:r>
                  <a:rPr lang="fa-IR" altLang="en-US" sz="1400" b="1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بزرگ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 می‌شود</a:t>
                </a:r>
              </a:p>
              <a:p>
                <a:pPr marL="342900" lvl="0" indent="-342900" algn="r" rtl="1">
                  <a:lnSpc>
                    <a:spcPct val="80000"/>
                  </a:lnSpc>
                  <a:buClr>
                    <a:srgbClr val="0070C0"/>
                  </a:buClr>
                  <a:buFont typeface="Wingdings" pitchFamily="2" charset="2"/>
                  <a:buChar char=""/>
                </a:pPr>
                <a:endParaRPr lang="en-US" altLang="en-US" sz="1400" dirty="0">
                  <a:latin typeface="Times New Roman" pitchFamily="18" charset="0"/>
                </a:endParaRPr>
              </a:p>
              <a:p>
                <a:pPr marL="342900" lvl="0" indent="-342900" algn="r" rtl="1">
                  <a:spcBef>
                    <a:spcPts val="100"/>
                  </a:spcBef>
                  <a:buClr>
                    <a:srgbClr val="0070C0"/>
                  </a:buClr>
                  <a:buFont typeface="Wingdings" pitchFamily="2" charset="2"/>
                  <a:buChar char=""/>
                </a:pP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استفاده از افزایش مرحله‌ای عمق، برای هر الگوریتم‌های هرزمانی</a:t>
                </a:r>
                <a:b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</a:br>
                <a:r>
                  <a:rPr lang="fa-IR" altLang="en-US" sz="1400" dirty="0">
                    <a:solidFill>
                      <a:srgbClr val="0070C0"/>
                    </a:solidFill>
                    <a:latin typeface="Times New Roman" pitchFamily="18" charset="0"/>
                    <a:cs typeface="Vazir" pitchFamily="34" charset="-78"/>
                  </a:rPr>
                  <a:t>(</a:t>
                </a:r>
                <a:r>
                  <a:rPr lang="en-US" altLang="en-US" sz="14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itchFamily="34" charset="-78"/>
                  </a:rPr>
                  <a:t>Anytime Algorithm</a:t>
                </a:r>
                <a:r>
                  <a:rPr lang="fa-IR" altLang="en-US" sz="14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itchFamily="34" charset="-78"/>
                  </a:rPr>
                  <a:t>)</a:t>
                </a:r>
                <a:endParaRPr lang="fa-IR" altLang="en-US" sz="1400" dirty="0">
                  <a:solidFill>
                    <a:srgbClr val="0070C0"/>
                  </a:solidFill>
                  <a:latin typeface="Times New Roman" pitchFamily="18" charset="0"/>
                  <a:cs typeface="Vazir" pitchFamily="34" charset="-78"/>
                </a:endParaRPr>
              </a:p>
            </p:txBody>
          </p:sp>
        </mc:Choice>
        <mc:Fallback xmlns="">
          <p:sp>
            <p:nvSpPr>
              <p:cNvPr id="3789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184" y="1099506"/>
                <a:ext cx="6663095" cy="3678443"/>
              </a:xfrm>
              <a:prstGeom prst="rect">
                <a:avLst/>
              </a:prstGeom>
              <a:blipFill>
                <a:blip r:embed="rId3"/>
                <a:stretch>
                  <a:fillRect t="-1490" r="-183" b="-993"/>
                </a:stretch>
              </a:blipFill>
              <a:ln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B7E7AF76-0FDF-822C-78FD-F5D56D9FF1F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4" name="AutoShape 22">
            <a:extLst>
              <a:ext uri="{FF2B5EF4-FFF2-40B4-BE49-F238E27FC236}">
                <a16:creationId xmlns:a16="http://schemas.microsoft.com/office/drawing/2014/main" id="{616351DF-2B27-47E8-0F56-3301316B5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054" y="1248936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" name="AutoShape 23">
            <a:extLst>
              <a:ext uri="{FF2B5EF4-FFF2-40B4-BE49-F238E27FC236}">
                <a16:creationId xmlns:a16="http://schemas.microsoft.com/office/drawing/2014/main" id="{51F37963-E01F-8DB2-6CB1-E76CC02C986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49165" y="1609210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AutoShape 24">
            <a:extLst>
              <a:ext uri="{FF2B5EF4-FFF2-40B4-BE49-F238E27FC236}">
                <a16:creationId xmlns:a16="http://schemas.microsoft.com/office/drawing/2014/main" id="{DEEDCF0C-0D86-1EB3-96F9-4D2240EC655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970942" y="1609210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7" name="AutoShape 25">
            <a:extLst>
              <a:ext uri="{FF2B5EF4-FFF2-40B4-BE49-F238E27FC236}">
                <a16:creationId xmlns:a16="http://schemas.microsoft.com/office/drawing/2014/main" id="{CFD9AB40-0DCA-123F-D8F1-377A62F90A65}"/>
              </a:ext>
            </a:extLst>
          </p:cNvPr>
          <p:cNvCxnSpPr>
            <a:cxnSpLocks noChangeShapeType="1"/>
            <a:stCxn id="4" idx="3"/>
            <a:endCxn id="5" idx="3"/>
          </p:cNvCxnSpPr>
          <p:nvPr/>
        </p:nvCxnSpPr>
        <p:spPr bwMode="auto">
          <a:xfrm flipH="1">
            <a:off x="799367" y="1489119"/>
            <a:ext cx="660889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AutoShape 26">
            <a:extLst>
              <a:ext uri="{FF2B5EF4-FFF2-40B4-BE49-F238E27FC236}">
                <a16:creationId xmlns:a16="http://schemas.microsoft.com/office/drawing/2014/main" id="{1A2E69F7-BDF5-BCD0-ED16-E84E53F76AA4}"/>
              </a:ext>
            </a:extLst>
          </p:cNvPr>
          <p:cNvCxnSpPr>
            <a:cxnSpLocks noChangeShapeType="1"/>
            <a:stCxn id="4" idx="3"/>
            <a:endCxn id="6" idx="3"/>
          </p:cNvCxnSpPr>
          <p:nvPr/>
        </p:nvCxnSpPr>
        <p:spPr bwMode="auto">
          <a:xfrm>
            <a:off x="1460256" y="1489119"/>
            <a:ext cx="660889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7">
            <a:extLst>
              <a:ext uri="{FF2B5EF4-FFF2-40B4-BE49-F238E27FC236}">
                <a16:creationId xmlns:a16="http://schemas.microsoft.com/office/drawing/2014/main" id="{8FCA8765-F66E-1943-2850-CE9C47DC0F98}"/>
              </a:ext>
            </a:extLst>
          </p:cNvPr>
          <p:cNvCxnSpPr>
            <a:cxnSpLocks noChangeShapeType="1"/>
            <a:stCxn id="5" idx="0"/>
            <a:endCxn id="41" idx="0"/>
          </p:cNvCxnSpPr>
          <p:nvPr/>
        </p:nvCxnSpPr>
        <p:spPr bwMode="auto">
          <a:xfrm flipH="1">
            <a:off x="529004" y="1849393"/>
            <a:ext cx="27036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8">
            <a:extLst>
              <a:ext uri="{FF2B5EF4-FFF2-40B4-BE49-F238E27FC236}">
                <a16:creationId xmlns:a16="http://schemas.microsoft.com/office/drawing/2014/main" id="{D40BD29E-FDAD-BBBF-7EAD-71F0BAF02E8C}"/>
              </a:ext>
            </a:extLst>
          </p:cNvPr>
          <p:cNvCxnSpPr>
            <a:cxnSpLocks noChangeShapeType="1"/>
            <a:stCxn id="5" idx="0"/>
            <a:endCxn id="42" idx="0"/>
          </p:cNvCxnSpPr>
          <p:nvPr/>
        </p:nvCxnSpPr>
        <p:spPr bwMode="auto">
          <a:xfrm>
            <a:off x="799367" y="1849393"/>
            <a:ext cx="27036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9">
            <a:extLst>
              <a:ext uri="{FF2B5EF4-FFF2-40B4-BE49-F238E27FC236}">
                <a16:creationId xmlns:a16="http://schemas.microsoft.com/office/drawing/2014/main" id="{C785F327-C7F1-B233-19BF-089786063A5E}"/>
              </a:ext>
            </a:extLst>
          </p:cNvPr>
          <p:cNvCxnSpPr>
            <a:cxnSpLocks noChangeShapeType="1"/>
            <a:stCxn id="16" idx="3"/>
            <a:endCxn id="19" idx="0"/>
          </p:cNvCxnSpPr>
          <p:nvPr/>
        </p:nvCxnSpPr>
        <p:spPr bwMode="auto">
          <a:xfrm flipH="1">
            <a:off x="2121144" y="2209667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30">
            <a:extLst>
              <a:ext uri="{FF2B5EF4-FFF2-40B4-BE49-F238E27FC236}">
                <a16:creationId xmlns:a16="http://schemas.microsoft.com/office/drawing/2014/main" id="{D8A2ED35-4B1F-1C1E-72DD-AA13C56FD19A}"/>
              </a:ext>
            </a:extLst>
          </p:cNvPr>
          <p:cNvCxnSpPr>
            <a:cxnSpLocks noChangeShapeType="1"/>
            <a:stCxn id="16" idx="3"/>
            <a:endCxn id="20" idx="0"/>
          </p:cNvCxnSpPr>
          <p:nvPr/>
        </p:nvCxnSpPr>
        <p:spPr bwMode="auto">
          <a:xfrm>
            <a:off x="2361467" y="2209667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AutoShape 31">
            <a:extLst>
              <a:ext uri="{FF2B5EF4-FFF2-40B4-BE49-F238E27FC236}">
                <a16:creationId xmlns:a16="http://schemas.microsoft.com/office/drawing/2014/main" id="{B0D79065-60CA-12DC-94EB-E63895A21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42" y="1969484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" name="AutoShape 32">
            <a:extLst>
              <a:ext uri="{FF2B5EF4-FFF2-40B4-BE49-F238E27FC236}">
                <a16:creationId xmlns:a16="http://schemas.microsoft.com/office/drawing/2014/main" id="{E853153D-6073-BE1B-BC8B-B562E5E6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489" y="1969484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" name="AutoShape 33">
            <a:extLst>
              <a:ext uri="{FF2B5EF4-FFF2-40B4-BE49-F238E27FC236}">
                <a16:creationId xmlns:a16="http://schemas.microsoft.com/office/drawing/2014/main" id="{289CF4E5-8539-9BD7-1EC4-A073D5CFE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619" y="1969484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" name="AutoShape 34">
            <a:extLst>
              <a:ext uri="{FF2B5EF4-FFF2-40B4-BE49-F238E27FC236}">
                <a16:creationId xmlns:a16="http://schemas.microsoft.com/office/drawing/2014/main" id="{3065DB65-D93A-E01B-DBCF-37E761D3F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266" y="1969484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AutoShape 35">
            <a:extLst>
              <a:ext uri="{FF2B5EF4-FFF2-40B4-BE49-F238E27FC236}">
                <a16:creationId xmlns:a16="http://schemas.microsoft.com/office/drawing/2014/main" id="{F9880B5A-1AF1-1F2A-6A61-33216DACF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65" y="2329758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" name="AutoShape 36">
            <a:extLst>
              <a:ext uri="{FF2B5EF4-FFF2-40B4-BE49-F238E27FC236}">
                <a16:creationId xmlns:a16="http://schemas.microsoft.com/office/drawing/2014/main" id="{DAFAF7CF-6F24-AF83-2CA8-F37DE7ED4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165" y="3050306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37">
            <a:extLst>
              <a:ext uri="{FF2B5EF4-FFF2-40B4-BE49-F238E27FC236}">
                <a16:creationId xmlns:a16="http://schemas.microsoft.com/office/drawing/2014/main" id="{56F55729-3200-A436-E626-14B7B9344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942" y="2329758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0" name="AutoShape 38">
            <a:extLst>
              <a:ext uri="{FF2B5EF4-FFF2-40B4-BE49-F238E27FC236}">
                <a16:creationId xmlns:a16="http://schemas.microsoft.com/office/drawing/2014/main" id="{9AE29176-C736-C46A-B91A-6915D4CDE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89" y="2329758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07C84D81-52AB-7146-1B25-9290BB29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42" y="2690032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40">
            <a:extLst>
              <a:ext uri="{FF2B5EF4-FFF2-40B4-BE49-F238E27FC236}">
                <a16:creationId xmlns:a16="http://schemas.microsoft.com/office/drawing/2014/main" id="{8147EA60-77C2-46D1-42FE-CE9B9F568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489" y="2690032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3" name="AutoShape 41">
            <a:extLst>
              <a:ext uri="{FF2B5EF4-FFF2-40B4-BE49-F238E27FC236}">
                <a16:creationId xmlns:a16="http://schemas.microsoft.com/office/drawing/2014/main" id="{DE0FB1DE-21BF-B1EE-543B-17BD523887A4}"/>
              </a:ext>
            </a:extLst>
          </p:cNvPr>
          <p:cNvCxnSpPr>
            <a:cxnSpLocks noChangeShapeType="1"/>
            <a:stCxn id="6" idx="0"/>
            <a:endCxn id="15" idx="0"/>
          </p:cNvCxnSpPr>
          <p:nvPr/>
        </p:nvCxnSpPr>
        <p:spPr bwMode="auto">
          <a:xfrm flipH="1">
            <a:off x="1880821" y="1849393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" name="AutoShape 42">
            <a:extLst>
              <a:ext uri="{FF2B5EF4-FFF2-40B4-BE49-F238E27FC236}">
                <a16:creationId xmlns:a16="http://schemas.microsoft.com/office/drawing/2014/main" id="{26369246-F5F8-B2DF-FF51-D2F93BCCB7A3}"/>
              </a:ext>
            </a:extLst>
          </p:cNvPr>
          <p:cNvCxnSpPr>
            <a:cxnSpLocks noChangeShapeType="1"/>
            <a:stCxn id="6" idx="0"/>
            <a:endCxn id="16" idx="0"/>
          </p:cNvCxnSpPr>
          <p:nvPr/>
        </p:nvCxnSpPr>
        <p:spPr bwMode="auto">
          <a:xfrm>
            <a:off x="2121144" y="1849393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" name="AutoShape 43">
            <a:extLst>
              <a:ext uri="{FF2B5EF4-FFF2-40B4-BE49-F238E27FC236}">
                <a16:creationId xmlns:a16="http://schemas.microsoft.com/office/drawing/2014/main" id="{FD5A63C8-2AC2-D4A1-5880-70322D4A9023}"/>
              </a:ext>
            </a:extLst>
          </p:cNvPr>
          <p:cNvCxnSpPr>
            <a:cxnSpLocks noChangeShapeType="1"/>
            <a:stCxn id="14" idx="3"/>
            <a:endCxn id="17" idx="0"/>
          </p:cNvCxnSpPr>
          <p:nvPr/>
        </p:nvCxnSpPr>
        <p:spPr bwMode="auto">
          <a:xfrm flipH="1">
            <a:off x="799367" y="2209667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AutoShape 44">
            <a:extLst>
              <a:ext uri="{FF2B5EF4-FFF2-40B4-BE49-F238E27FC236}">
                <a16:creationId xmlns:a16="http://schemas.microsoft.com/office/drawing/2014/main" id="{D603BC2E-A0D9-32C2-54B3-24776D3A0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812" y="3050306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7" name="AutoShape 45">
            <a:extLst>
              <a:ext uri="{FF2B5EF4-FFF2-40B4-BE49-F238E27FC236}">
                <a16:creationId xmlns:a16="http://schemas.microsoft.com/office/drawing/2014/main" id="{2104B8F6-25F5-BCE1-FE98-B97AB2FF1415}"/>
              </a:ext>
            </a:extLst>
          </p:cNvPr>
          <p:cNvCxnSpPr>
            <a:cxnSpLocks noChangeShapeType="1"/>
            <a:stCxn id="17" idx="3"/>
            <a:endCxn id="21" idx="0"/>
          </p:cNvCxnSpPr>
          <p:nvPr/>
        </p:nvCxnSpPr>
        <p:spPr bwMode="auto">
          <a:xfrm flipH="1">
            <a:off x="559044" y="2569940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46">
            <a:extLst>
              <a:ext uri="{FF2B5EF4-FFF2-40B4-BE49-F238E27FC236}">
                <a16:creationId xmlns:a16="http://schemas.microsoft.com/office/drawing/2014/main" id="{E63456CC-029A-1D0E-C962-DE6635D1B799}"/>
              </a:ext>
            </a:extLst>
          </p:cNvPr>
          <p:cNvCxnSpPr>
            <a:cxnSpLocks noChangeShapeType="1"/>
            <a:stCxn id="17" idx="3"/>
            <a:endCxn id="22" idx="0"/>
          </p:cNvCxnSpPr>
          <p:nvPr/>
        </p:nvCxnSpPr>
        <p:spPr bwMode="auto">
          <a:xfrm>
            <a:off x="799367" y="2569940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47">
            <a:extLst>
              <a:ext uri="{FF2B5EF4-FFF2-40B4-BE49-F238E27FC236}">
                <a16:creationId xmlns:a16="http://schemas.microsoft.com/office/drawing/2014/main" id="{D2B8F194-3FA2-9EF5-0EE3-116E60D24CCD}"/>
              </a:ext>
            </a:extLst>
          </p:cNvPr>
          <p:cNvCxnSpPr>
            <a:cxnSpLocks noChangeShapeType="1"/>
            <a:stCxn id="22" idx="3"/>
            <a:endCxn id="18" idx="0"/>
          </p:cNvCxnSpPr>
          <p:nvPr/>
        </p:nvCxnSpPr>
        <p:spPr bwMode="auto">
          <a:xfrm flipH="1">
            <a:off x="799367" y="2930214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48">
            <a:extLst>
              <a:ext uri="{FF2B5EF4-FFF2-40B4-BE49-F238E27FC236}">
                <a16:creationId xmlns:a16="http://schemas.microsoft.com/office/drawing/2014/main" id="{8856BDAE-3EF3-3BCE-9819-720130DBA2EC}"/>
              </a:ext>
            </a:extLst>
          </p:cNvPr>
          <p:cNvCxnSpPr>
            <a:cxnSpLocks noChangeShapeType="1"/>
            <a:stCxn id="22" idx="3"/>
            <a:endCxn id="26" idx="0"/>
          </p:cNvCxnSpPr>
          <p:nvPr/>
        </p:nvCxnSpPr>
        <p:spPr bwMode="auto">
          <a:xfrm>
            <a:off x="1039690" y="2930214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" name="Rectangle 49">
            <a:extLst>
              <a:ext uri="{FF2B5EF4-FFF2-40B4-BE49-F238E27FC236}">
                <a16:creationId xmlns:a16="http://schemas.microsoft.com/office/drawing/2014/main" id="{FA89BDAA-1C5A-32B6-68A7-4CFDE4205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611492"/>
            <a:ext cx="420565" cy="240183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?</a:t>
            </a:r>
          </a:p>
        </p:txBody>
      </p:sp>
      <p:sp>
        <p:nvSpPr>
          <p:cNvPr id="32" name="Rectangle 50">
            <a:extLst>
              <a:ext uri="{FF2B5EF4-FFF2-40B4-BE49-F238E27FC236}">
                <a16:creationId xmlns:a16="http://schemas.microsoft.com/office/drawing/2014/main" id="{BDAF9DAA-784D-28EC-EFBE-EA15364D1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489" y="4611492"/>
            <a:ext cx="420565" cy="240183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?</a:t>
            </a:r>
          </a:p>
        </p:txBody>
      </p:sp>
      <p:sp>
        <p:nvSpPr>
          <p:cNvPr id="33" name="Rectangle 51">
            <a:extLst>
              <a:ext uri="{FF2B5EF4-FFF2-40B4-BE49-F238E27FC236}">
                <a16:creationId xmlns:a16="http://schemas.microsoft.com/office/drawing/2014/main" id="{5E6C96FE-8FC0-045E-1406-6367CA0F4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0539" y="4611492"/>
            <a:ext cx="420565" cy="240183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?</a:t>
            </a:r>
          </a:p>
        </p:txBody>
      </p:sp>
      <p:sp>
        <p:nvSpPr>
          <p:cNvPr id="34" name="Rectangle 52">
            <a:extLst>
              <a:ext uri="{FF2B5EF4-FFF2-40B4-BE49-F238E27FC236}">
                <a16:creationId xmlns:a16="http://schemas.microsoft.com/office/drawing/2014/main" id="{FF01D19F-8DBF-D4D6-DE5F-45459832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427" y="4611492"/>
            <a:ext cx="420565" cy="240183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?</a:t>
            </a:r>
          </a:p>
        </p:txBody>
      </p:sp>
      <p:sp>
        <p:nvSpPr>
          <p:cNvPr id="35" name="Freeform 53">
            <a:extLst>
              <a:ext uri="{FF2B5EF4-FFF2-40B4-BE49-F238E27FC236}">
                <a16:creationId xmlns:a16="http://schemas.microsoft.com/office/drawing/2014/main" id="{E91CC612-9A82-5F9B-E2B2-0F2420A8BDFE}"/>
              </a:ext>
            </a:extLst>
          </p:cNvPr>
          <p:cNvSpPr>
            <a:spLocks/>
          </p:cNvSpPr>
          <p:nvPr/>
        </p:nvSpPr>
        <p:spPr bwMode="auto">
          <a:xfrm>
            <a:off x="368788" y="3290488"/>
            <a:ext cx="400538" cy="1321004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54">
            <a:extLst>
              <a:ext uri="{FF2B5EF4-FFF2-40B4-BE49-F238E27FC236}">
                <a16:creationId xmlns:a16="http://schemas.microsoft.com/office/drawing/2014/main" id="{B0F1D55E-68FD-9DB5-F480-C57433E554EA}"/>
              </a:ext>
            </a:extLst>
          </p:cNvPr>
          <p:cNvSpPr>
            <a:spLocks/>
          </p:cNvSpPr>
          <p:nvPr/>
        </p:nvSpPr>
        <p:spPr bwMode="auto">
          <a:xfrm>
            <a:off x="989623" y="3290488"/>
            <a:ext cx="320431" cy="1321004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3A26F87E-BE8C-9B2A-5CED-6BF37B7E98EF}"/>
              </a:ext>
            </a:extLst>
          </p:cNvPr>
          <p:cNvSpPr>
            <a:spLocks/>
          </p:cNvSpPr>
          <p:nvPr/>
        </p:nvSpPr>
        <p:spPr bwMode="auto">
          <a:xfrm>
            <a:off x="2271346" y="2569940"/>
            <a:ext cx="360485" cy="2041552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ln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8" name="Freeform 56">
            <a:extLst>
              <a:ext uri="{FF2B5EF4-FFF2-40B4-BE49-F238E27FC236}">
                <a16:creationId xmlns:a16="http://schemas.microsoft.com/office/drawing/2014/main" id="{11CCA112-625D-78CC-36A1-0B8086F257D6}"/>
              </a:ext>
            </a:extLst>
          </p:cNvPr>
          <p:cNvSpPr>
            <a:spLocks/>
          </p:cNvSpPr>
          <p:nvPr/>
        </p:nvSpPr>
        <p:spPr bwMode="auto">
          <a:xfrm>
            <a:off x="1820740" y="2569940"/>
            <a:ext cx="400538" cy="2041552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ln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cxnSp>
        <p:nvCxnSpPr>
          <p:cNvPr id="39" name="AutoShape 57">
            <a:extLst>
              <a:ext uri="{FF2B5EF4-FFF2-40B4-BE49-F238E27FC236}">
                <a16:creationId xmlns:a16="http://schemas.microsoft.com/office/drawing/2014/main" id="{C0A60FD5-3E5D-DCED-8BCF-1AC526A1AFE3}"/>
              </a:ext>
            </a:extLst>
          </p:cNvPr>
          <p:cNvCxnSpPr>
            <a:cxnSpLocks noChangeShapeType="1"/>
            <a:stCxn id="14" idx="3"/>
            <a:endCxn id="40" idx="0"/>
          </p:cNvCxnSpPr>
          <p:nvPr/>
        </p:nvCxnSpPr>
        <p:spPr bwMode="auto">
          <a:xfrm>
            <a:off x="1039690" y="2209667"/>
            <a:ext cx="240323" cy="120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AutoShape 58">
            <a:extLst>
              <a:ext uri="{FF2B5EF4-FFF2-40B4-BE49-F238E27FC236}">
                <a16:creationId xmlns:a16="http://schemas.microsoft.com/office/drawing/2014/main" id="{0A593668-4AD8-6386-39E2-6B28B2433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812" y="2329758"/>
            <a:ext cx="300404" cy="240183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1" name="Rectangle 59">
            <a:extLst>
              <a:ext uri="{FF2B5EF4-FFF2-40B4-BE49-F238E27FC236}">
                <a16:creationId xmlns:a16="http://schemas.microsoft.com/office/drawing/2014/main" id="{9A7797B5-DEDF-0679-0F44-A70474B0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62" y="1969484"/>
            <a:ext cx="360485" cy="240183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-1</a:t>
            </a:r>
          </a:p>
        </p:txBody>
      </p:sp>
      <p:sp>
        <p:nvSpPr>
          <p:cNvPr id="42" name="Rectangle 60">
            <a:extLst>
              <a:ext uri="{FF2B5EF4-FFF2-40B4-BE49-F238E27FC236}">
                <a16:creationId xmlns:a16="http://schemas.microsoft.com/office/drawing/2014/main" id="{DA810C47-C76F-0774-2F0C-717FD3CF1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489" y="1969484"/>
            <a:ext cx="360485" cy="240183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Calibri" pitchFamily="34" charset="0"/>
              </a:rPr>
              <a:t>-2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38EFE0B5-27DF-4BDA-DC46-A8A41D73B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0539" y="1969484"/>
            <a:ext cx="360485" cy="240183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4</a:t>
            </a:r>
          </a:p>
        </p:txBody>
      </p:sp>
      <p:sp>
        <p:nvSpPr>
          <p:cNvPr id="44" name="Rectangle 62">
            <a:extLst>
              <a:ext uri="{FF2B5EF4-FFF2-40B4-BE49-F238E27FC236}">
                <a16:creationId xmlns:a16="http://schemas.microsoft.com/office/drawing/2014/main" id="{20C8CE83-EF7A-EF98-6BF2-9EC304B58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266" y="1969484"/>
            <a:ext cx="360485" cy="240183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9</a:t>
            </a:r>
          </a:p>
        </p:txBody>
      </p:sp>
      <p:sp>
        <p:nvSpPr>
          <p:cNvPr id="45" name="AutoShape 65">
            <a:extLst>
              <a:ext uri="{FF2B5EF4-FFF2-40B4-BE49-F238E27FC236}">
                <a16:creationId xmlns:a16="http://schemas.microsoft.com/office/drawing/2014/main" id="{E957945E-3E1C-2BA1-B04A-203D612AF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054" y="1248936"/>
            <a:ext cx="300404" cy="240183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sz="1400" dirty="0">
                <a:latin typeface="Calibri" pitchFamily="34" charset="0"/>
              </a:rPr>
              <a:t>4</a:t>
            </a:r>
          </a:p>
        </p:txBody>
      </p:sp>
      <p:sp>
        <p:nvSpPr>
          <p:cNvPr id="46" name="Text Box 67">
            <a:extLst>
              <a:ext uri="{FF2B5EF4-FFF2-40B4-BE49-F238E27FC236}">
                <a16:creationId xmlns:a16="http://schemas.microsoft.com/office/drawing/2014/main" id="{63068F1F-D933-FE86-CE4D-A740B6B35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8929" y="1529715"/>
            <a:ext cx="649167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min</a:t>
            </a:r>
          </a:p>
        </p:txBody>
      </p:sp>
      <p:sp>
        <p:nvSpPr>
          <p:cNvPr id="47" name="Text Box 68">
            <a:extLst>
              <a:ext uri="{FF2B5EF4-FFF2-40B4-BE49-F238E27FC236}">
                <a16:creationId xmlns:a16="http://schemas.microsoft.com/office/drawing/2014/main" id="{E5DC6E5C-9F57-3ACF-EC09-827754C1B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312" y="1199137"/>
            <a:ext cx="660887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max</a:t>
            </a:r>
          </a:p>
        </p:txBody>
      </p:sp>
      <p:sp>
        <p:nvSpPr>
          <p:cNvPr id="48" name="AutoShape 69">
            <a:extLst>
              <a:ext uri="{FF2B5EF4-FFF2-40B4-BE49-F238E27FC236}">
                <a16:creationId xmlns:a16="http://schemas.microsoft.com/office/drawing/2014/main" id="{3032C811-9A5B-60A3-9737-EEC1DC21894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49165" y="1609210"/>
            <a:ext cx="300404" cy="240183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sz="1400" dirty="0">
                <a:latin typeface="Calibri" pitchFamily="34" charset="0"/>
              </a:rPr>
              <a:t>-2</a:t>
            </a:r>
          </a:p>
        </p:txBody>
      </p:sp>
      <p:sp>
        <p:nvSpPr>
          <p:cNvPr id="49" name="AutoShape 70">
            <a:extLst>
              <a:ext uri="{FF2B5EF4-FFF2-40B4-BE49-F238E27FC236}">
                <a16:creationId xmlns:a16="http://schemas.microsoft.com/office/drawing/2014/main" id="{3EB68BB0-FEEA-1358-93E5-66DC99BE1A5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970942" y="1609210"/>
            <a:ext cx="300404" cy="240183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sz="1400" dirty="0">
                <a:latin typeface="Calibri" pitchFamily="34" charset="0"/>
              </a:rPr>
              <a:t>4</a:t>
            </a:r>
          </a:p>
        </p:txBody>
      </p:sp>
      <p:sp>
        <p:nvSpPr>
          <p:cNvPr id="51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38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0CE77-9D43-4405-965C-7F0D3C67C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45" y="708025"/>
            <a:ext cx="5577335" cy="3943350"/>
          </a:xfrm>
          <a:prstGeom prst="rect">
            <a:avLst/>
          </a:prstGeom>
        </p:spPr>
      </p:pic>
      <p:sp>
        <p:nvSpPr>
          <p:cNvPr id="41989" name="officeArt object" descr="کتاب مرجع"/>
          <p:cNvSpPr/>
          <p:nvPr/>
        </p:nvSpPr>
        <p:spPr>
          <a:xfrm>
            <a:off x="2115343" y="209550"/>
            <a:ext cx="4910137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توابع ارزیابی (</a:t>
            </a:r>
            <a:r>
              <a:rPr lang="en-US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Evaluation Functions</a:t>
            </a:r>
            <a:r>
              <a:rPr lang="fa-IR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DAB3ADA-1C6E-21EC-8533-54C2F37FE18A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6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39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officeArt object" descr="کتاب مرجع"/>
          <p:cNvSpPr/>
          <p:nvPr/>
        </p:nvSpPr>
        <p:spPr>
          <a:xfrm>
            <a:off x="1752600" y="195263"/>
            <a:ext cx="5138737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بازی‌های خصمانه (</a:t>
            </a:r>
            <a:r>
              <a:rPr lang="en-US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Adversarial Games</a:t>
            </a:r>
            <a:r>
              <a:rPr lang="fa-IR" altLang="en-US" sz="2400" b="1" dirty="0">
                <a:solidFill>
                  <a:srgbClr val="0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4D34F-2D1A-1E9D-51EA-84BD9C2C2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9" t="7748" r="13339" b="21852"/>
          <a:stretch/>
        </p:blipFill>
        <p:spPr>
          <a:xfrm>
            <a:off x="1903413" y="1150494"/>
            <a:ext cx="5334000" cy="3621088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BEB3CBD-24CB-BCCF-4A47-419F7E7757A2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6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officeArt object" descr="کتاب مرجع"/>
          <p:cNvSpPr/>
          <p:nvPr/>
        </p:nvSpPr>
        <p:spPr>
          <a:xfrm>
            <a:off x="2711450" y="169863"/>
            <a:ext cx="372110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توابع ارزیابی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sp>
        <p:nvSpPr>
          <p:cNvPr id="43012" name="Rectangle 1"/>
          <p:cNvSpPr/>
          <p:nvPr/>
        </p:nvSpPr>
        <p:spPr>
          <a:xfrm>
            <a:off x="1141512" y="889006"/>
            <a:ext cx="7656512" cy="397031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342900" lvl="0" indent="-342900" algn="r" rtl="1">
              <a:lnSpc>
                <a:spcPct val="200000"/>
              </a:lnSpc>
              <a:buClr>
                <a:srgbClr val="0070C0"/>
              </a:buClr>
              <a:buFont typeface="Wingdings" pitchFamily="2" charset="2"/>
              <a:buChar char=""/>
            </a:pP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ت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وابع ارزیابی به موقعیت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های غیرپایانی در جستجو با عمق محدود امتیاز می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دهند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.</a:t>
            </a:r>
          </a:p>
          <a:p>
            <a:pPr marL="342900" lvl="0" indent="-342900" algn="r" rtl="1">
              <a:lnSpc>
                <a:spcPct val="200000"/>
              </a:lnSpc>
              <a:buClr>
                <a:srgbClr val="0070C0"/>
              </a:buClr>
              <a:buFont typeface="Wingdings" pitchFamily="2" charset="2"/>
              <a:buChar char=""/>
            </a:pPr>
            <a:endParaRPr lang="fa-IR" altLang="en-US" sz="1400" dirty="0">
              <a:solidFill>
                <a:srgbClr val="0070C0"/>
              </a:solidFill>
              <a:latin typeface="Times New Roman" pitchFamily="18" charset="0"/>
              <a:cs typeface="Vazir" pitchFamily="34" charset="-78"/>
            </a:endParaRPr>
          </a:p>
          <a:p>
            <a:pPr marL="342900" lvl="0" indent="-342900" algn="r" rtl="1">
              <a:lnSpc>
                <a:spcPct val="200000"/>
              </a:lnSpc>
              <a:buClr>
                <a:srgbClr val="0070C0"/>
              </a:buClr>
              <a:buFont typeface="Wingdings" pitchFamily="2" charset="2"/>
              <a:buChar char=""/>
            </a:pPr>
            <a:endParaRPr lang="fa-IR" altLang="en-US" sz="1400" dirty="0">
              <a:solidFill>
                <a:srgbClr val="0070C0"/>
              </a:solidFill>
              <a:latin typeface="Times New Roman" pitchFamily="18" charset="0"/>
              <a:cs typeface="Vazir" pitchFamily="34" charset="-78"/>
            </a:endParaRPr>
          </a:p>
          <a:p>
            <a:pPr marL="342900" lvl="0" indent="-342900" algn="r" rtl="1">
              <a:lnSpc>
                <a:spcPct val="200000"/>
              </a:lnSpc>
              <a:buClr>
                <a:srgbClr val="0070C0"/>
              </a:buClr>
              <a:buFont typeface="Wingdings" pitchFamily="2" charset="2"/>
              <a:buChar char=""/>
            </a:pPr>
            <a:endParaRPr lang="fa-IR" altLang="en-US" sz="1400" dirty="0">
              <a:solidFill>
                <a:srgbClr val="0070C0"/>
              </a:solidFill>
              <a:latin typeface="Times New Roman" pitchFamily="18" charset="0"/>
              <a:cs typeface="Vazir" pitchFamily="34" charset="-78"/>
            </a:endParaRPr>
          </a:p>
          <a:p>
            <a:pPr lvl="0" algn="r" rtl="1">
              <a:lnSpc>
                <a:spcPct val="200000"/>
              </a:lnSpc>
              <a:buClr>
                <a:srgbClr val="0070C0"/>
              </a:buClr>
            </a:pPr>
            <a:endParaRPr lang="fa-IR" altLang="en-US" sz="1400" dirty="0">
              <a:solidFill>
                <a:srgbClr val="0070C0"/>
              </a:solidFill>
              <a:latin typeface="Times New Roman" pitchFamily="18" charset="0"/>
              <a:cs typeface="Vazir" pitchFamily="34" charset="-78"/>
            </a:endParaRPr>
          </a:p>
          <a:p>
            <a:pPr lvl="0" algn="r" rtl="1">
              <a:lnSpc>
                <a:spcPct val="200000"/>
              </a:lnSpc>
              <a:buClr>
                <a:srgbClr val="0070C0"/>
              </a:buClr>
            </a:pPr>
            <a:endParaRPr lang="en-US" altLang="en-US" sz="1400" dirty="0">
              <a:latin typeface="Times New Roman" pitchFamily="18" charset="0"/>
              <a:cs typeface="Vazir" pitchFamily="34" charset="-78"/>
            </a:endParaRPr>
          </a:p>
          <a:p>
            <a:pPr marL="342900" lvl="0" indent="-342900" algn="r" rtl="1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تابع ایده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آل: مقدار واقعی کمینه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-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بیشینه 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حالت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 را بر م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ی‌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گرداند</a:t>
            </a:r>
            <a:endParaRPr lang="en-US" altLang="en-US" sz="1400" dirty="0">
              <a:latin typeface="Times New Roman" pitchFamily="18" charset="0"/>
            </a:endParaRPr>
          </a:p>
          <a:p>
            <a:pPr marL="342900" lvl="0" indent="-342900" algn="r" rtl="1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درعمل: جمع جبری وزن دار ویژگی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ها:</a:t>
            </a:r>
            <a:endParaRPr lang="fa-IR" altLang="en-US" sz="1400" dirty="0">
              <a:solidFill>
                <a:srgbClr val="0070C0"/>
              </a:solidFill>
              <a:latin typeface="Times New Roman" pitchFamily="18" charset="0"/>
              <a:cs typeface="Vazir" pitchFamily="34" charset="-78"/>
            </a:endParaRPr>
          </a:p>
          <a:p>
            <a:pPr marL="342900" lvl="0" indent="-342900" algn="r" rtl="1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"/>
            </a:pPr>
            <a:endParaRPr lang="fa-IR" altLang="en-US" sz="1400" dirty="0">
              <a:solidFill>
                <a:srgbClr val="0070C0"/>
              </a:solidFill>
              <a:latin typeface="Times New Roman" pitchFamily="18" charset="0"/>
              <a:cs typeface="Vazir" pitchFamily="34" charset="-78"/>
            </a:endParaRPr>
          </a:p>
          <a:p>
            <a:pPr marL="342900" lvl="0" indent="-342900" algn="r" rtl="1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"/>
            </a:pPr>
            <a:r>
              <a:rPr lang="fa-IR" altLang="en-US" sz="1400" dirty="0">
                <a:solidFill>
                  <a:srgbClr val="0070C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مثال:   </a:t>
            </a:r>
            <a:r>
              <a:rPr lang="en-US" sz="1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400" baseline="-25000" dirty="0">
                <a:solidFill>
                  <a:srgbClr val="CC0000"/>
                </a:solidFill>
              </a:rPr>
              <a:t>1</a:t>
            </a:r>
            <a:r>
              <a:rPr lang="en-US" sz="1400" dirty="0">
                <a:solidFill>
                  <a:srgbClr val="CC0000"/>
                </a:solidFill>
              </a:rPr>
              <a:t>(</a:t>
            </a:r>
            <a:r>
              <a:rPr lang="en-US" sz="1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400" dirty="0">
                <a:solidFill>
                  <a:srgbClr val="CC0000"/>
                </a:solidFill>
              </a:rPr>
              <a:t>) = (num white queens – num black queens)</a:t>
            </a:r>
            <a:r>
              <a:rPr lang="fa-IR" sz="1400" dirty="0">
                <a:solidFill>
                  <a:srgbClr val="CC0000"/>
                </a:solidFill>
              </a:rPr>
              <a:t> </a:t>
            </a:r>
            <a:r>
              <a:rPr lang="fa-IR" sz="1400" dirty="0">
                <a:solidFill>
                  <a:srgbClr val="0070C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، و غیره</a:t>
            </a:r>
            <a:endParaRPr lang="en-US" altLang="en-US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3558058E-CA7A-DE38-1C88-07E92E608217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F373EA-0BAA-C56F-943C-ED1D8A45FB7B}"/>
              </a:ext>
            </a:extLst>
          </p:cNvPr>
          <p:cNvGrpSpPr/>
          <p:nvPr/>
        </p:nvGrpSpPr>
        <p:grpSpPr>
          <a:xfrm>
            <a:off x="1579304" y="1497014"/>
            <a:ext cx="6433344" cy="1981200"/>
            <a:chOff x="504825" y="2571750"/>
            <a:chExt cx="7848600" cy="2460625"/>
          </a:xfrm>
        </p:grpSpPr>
        <p:pic>
          <p:nvPicPr>
            <p:cNvPr id="3" name="Picture 22">
              <a:extLst>
                <a:ext uri="{FF2B5EF4-FFF2-40B4-BE49-F238E27FC236}">
                  <a16:creationId xmlns:a16="http://schemas.microsoft.com/office/drawing/2014/main" id="{206099E9-FA47-450F-BB2D-119C5BA35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825" y="2571750"/>
              <a:ext cx="2184400" cy="2449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3">
              <a:extLst>
                <a:ext uri="{FF2B5EF4-FFF2-40B4-BE49-F238E27FC236}">
                  <a16:creationId xmlns:a16="http://schemas.microsoft.com/office/drawing/2014/main" id="{173CBB4A-18F2-6D77-DA41-9E6F73C63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0" y="2571750"/>
              <a:ext cx="2257425" cy="246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AutoShape 27">
              <a:extLst>
                <a:ext uri="{FF2B5EF4-FFF2-40B4-BE49-F238E27FC236}">
                  <a16:creationId xmlns:a16="http://schemas.microsoft.com/office/drawing/2014/main" id="{B38EC6B8-79CC-6FA7-9DFB-78F8D00E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238" y="3092450"/>
              <a:ext cx="166687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utoShape 28">
              <a:extLst>
                <a:ext uri="{FF2B5EF4-FFF2-40B4-BE49-F238E27FC236}">
                  <a16:creationId xmlns:a16="http://schemas.microsoft.com/office/drawing/2014/main" id="{E6ED224E-461C-B01A-B629-5FC337A63E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598863" y="3486150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AutoShape 29">
              <a:extLst>
                <a:ext uri="{FF2B5EF4-FFF2-40B4-BE49-F238E27FC236}">
                  <a16:creationId xmlns:a16="http://schemas.microsoft.com/office/drawing/2014/main" id="{1F6482D3-D518-FE4E-4532-36C26FDB22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687888" y="3486150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utoShape 30">
              <a:extLst>
                <a:ext uri="{FF2B5EF4-FFF2-40B4-BE49-F238E27FC236}">
                  <a16:creationId xmlns:a16="http://schemas.microsoft.com/office/drawing/2014/main" id="{819C4EDB-2FE0-02D3-585D-207DCDAD0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350" y="377507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31">
              <a:extLst>
                <a:ext uri="{FF2B5EF4-FFF2-40B4-BE49-F238E27FC236}">
                  <a16:creationId xmlns:a16="http://schemas.microsoft.com/office/drawing/2014/main" id="{082A6A23-D1EC-8259-659F-B12FB143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950" y="377507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AutoShape 32">
              <a:extLst>
                <a:ext uri="{FF2B5EF4-FFF2-40B4-BE49-F238E27FC236}">
                  <a16:creationId xmlns:a16="http://schemas.microsoft.com/office/drawing/2014/main" id="{DF1A05A4-73C3-1EA5-11FC-EDE5B19A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377507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33">
              <a:extLst>
                <a:ext uri="{FF2B5EF4-FFF2-40B4-BE49-F238E27FC236}">
                  <a16:creationId xmlns:a16="http://schemas.microsoft.com/office/drawing/2014/main" id="{6F85A654-4512-0378-00A6-74BBBCBFB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438" y="377507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" name="AutoShape 34">
              <a:extLst>
                <a:ext uri="{FF2B5EF4-FFF2-40B4-BE49-F238E27FC236}">
                  <a16:creationId xmlns:a16="http://schemas.microsoft.com/office/drawing/2014/main" id="{90F8B6E4-5600-78DA-4EDC-492AFDFE54BE}"/>
                </a:ext>
              </a:extLst>
            </p:cNvPr>
            <p:cNvCxnSpPr>
              <a:cxnSpLocks noChangeShapeType="1"/>
              <a:stCxn id="5" idx="3"/>
              <a:endCxn id="6" idx="3"/>
            </p:cNvCxnSpPr>
            <p:nvPr/>
          </p:nvCxnSpPr>
          <p:spPr bwMode="auto">
            <a:xfrm flipH="1">
              <a:off x="3681413" y="3260725"/>
              <a:ext cx="588962" cy="223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AutoShape 35">
              <a:extLst>
                <a:ext uri="{FF2B5EF4-FFF2-40B4-BE49-F238E27FC236}">
                  <a16:creationId xmlns:a16="http://schemas.microsoft.com/office/drawing/2014/main" id="{A19B81E2-24A7-4D1B-3469-DCDB617DC587}"/>
                </a:ext>
              </a:extLst>
            </p:cNvPr>
            <p:cNvCxnSpPr>
              <a:cxnSpLocks noChangeShapeType="1"/>
              <a:stCxn id="5" idx="3"/>
              <a:endCxn id="7" idx="3"/>
            </p:cNvCxnSpPr>
            <p:nvPr/>
          </p:nvCxnSpPr>
          <p:spPr bwMode="auto">
            <a:xfrm>
              <a:off x="4270375" y="3260725"/>
              <a:ext cx="500063" cy="223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36">
              <a:extLst>
                <a:ext uri="{FF2B5EF4-FFF2-40B4-BE49-F238E27FC236}">
                  <a16:creationId xmlns:a16="http://schemas.microsoft.com/office/drawing/2014/main" id="{1C1D067F-D2A9-2B9A-59D8-B5E61036CADD}"/>
                </a:ext>
              </a:extLst>
            </p:cNvPr>
            <p:cNvCxnSpPr>
              <a:cxnSpLocks noChangeShapeType="1"/>
              <a:stCxn id="6" idx="0"/>
              <a:endCxn id="8" idx="0"/>
            </p:cNvCxnSpPr>
            <p:nvPr/>
          </p:nvCxnSpPr>
          <p:spPr bwMode="auto">
            <a:xfrm flipH="1">
              <a:off x="3392488" y="3652838"/>
              <a:ext cx="290512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37">
              <a:extLst>
                <a:ext uri="{FF2B5EF4-FFF2-40B4-BE49-F238E27FC236}">
                  <a16:creationId xmlns:a16="http://schemas.microsoft.com/office/drawing/2014/main" id="{631ED695-0EA0-1D76-8437-B14D457D159B}"/>
                </a:ext>
              </a:extLst>
            </p:cNvPr>
            <p:cNvCxnSpPr>
              <a:cxnSpLocks noChangeShapeType="1"/>
              <a:stCxn id="6" idx="0"/>
              <a:endCxn id="9" idx="0"/>
            </p:cNvCxnSpPr>
            <p:nvPr/>
          </p:nvCxnSpPr>
          <p:spPr bwMode="auto">
            <a:xfrm>
              <a:off x="3683000" y="3652838"/>
              <a:ext cx="319088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38">
              <a:extLst>
                <a:ext uri="{FF2B5EF4-FFF2-40B4-BE49-F238E27FC236}">
                  <a16:creationId xmlns:a16="http://schemas.microsoft.com/office/drawing/2014/main" id="{CE0FA731-FA2F-E6EE-DA9D-C4CD760D23C1}"/>
                </a:ext>
              </a:extLst>
            </p:cNvPr>
            <p:cNvCxnSpPr>
              <a:cxnSpLocks noChangeShapeType="1"/>
              <a:stCxn id="7" idx="0"/>
              <a:endCxn id="10" idx="0"/>
            </p:cNvCxnSpPr>
            <p:nvPr/>
          </p:nvCxnSpPr>
          <p:spPr bwMode="auto">
            <a:xfrm flipH="1">
              <a:off x="4459288" y="3652838"/>
              <a:ext cx="312737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AutoShape 39">
              <a:extLst>
                <a:ext uri="{FF2B5EF4-FFF2-40B4-BE49-F238E27FC236}">
                  <a16:creationId xmlns:a16="http://schemas.microsoft.com/office/drawing/2014/main" id="{59B05C57-EC8A-4F61-560D-0B6BCFF83013}"/>
                </a:ext>
              </a:extLst>
            </p:cNvPr>
            <p:cNvCxnSpPr>
              <a:cxnSpLocks noChangeShapeType="1"/>
              <a:stCxn id="7" idx="0"/>
              <a:endCxn id="11" idx="0"/>
            </p:cNvCxnSpPr>
            <p:nvPr/>
          </p:nvCxnSpPr>
          <p:spPr bwMode="auto">
            <a:xfrm>
              <a:off x="4772025" y="3652838"/>
              <a:ext cx="336550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8" name="AutoShape 40">
              <a:extLst>
                <a:ext uri="{FF2B5EF4-FFF2-40B4-BE49-F238E27FC236}">
                  <a16:creationId xmlns:a16="http://schemas.microsoft.com/office/drawing/2014/main" id="{0E676ADB-F955-A1A4-D28B-23BA81333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433888"/>
              <a:ext cx="609600" cy="27146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" name="AutoShape 41">
              <a:extLst>
                <a:ext uri="{FF2B5EF4-FFF2-40B4-BE49-F238E27FC236}">
                  <a16:creationId xmlns:a16="http://schemas.microsoft.com/office/drawing/2014/main" id="{A799C195-453F-6E5F-1BC9-BFA8839E30EC}"/>
                </a:ext>
              </a:extLst>
            </p:cNvPr>
            <p:cNvCxnSpPr>
              <a:cxnSpLocks noChangeShapeType="1"/>
              <a:endCxn id="5" idx="1"/>
            </p:cNvCxnSpPr>
            <p:nvPr/>
          </p:nvCxnSpPr>
          <p:spPr bwMode="auto">
            <a:xfrm flipV="1">
              <a:off x="2689225" y="3176588"/>
              <a:ext cx="1538288" cy="620712"/>
            </a:xfrm>
            <a:prstGeom prst="curvedConnector3">
              <a:avLst>
                <a:gd name="adj1" fmla="val 48606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20" name="AutoShape 42">
              <a:extLst>
                <a:ext uri="{FF2B5EF4-FFF2-40B4-BE49-F238E27FC236}">
                  <a16:creationId xmlns:a16="http://schemas.microsoft.com/office/drawing/2014/main" id="{E67D4519-6ACE-0DE6-6E0D-8457BA213AAD}"/>
                </a:ext>
              </a:extLst>
            </p:cNvPr>
            <p:cNvCxnSpPr>
              <a:cxnSpLocks noChangeShapeType="1"/>
              <a:endCxn id="24" idx="1"/>
            </p:cNvCxnSpPr>
            <p:nvPr/>
          </p:nvCxnSpPr>
          <p:spPr bwMode="auto">
            <a:xfrm flipH="1">
              <a:off x="5229225" y="3802063"/>
              <a:ext cx="866775" cy="530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21" name="Rectangle 43">
              <a:extLst>
                <a:ext uri="{FF2B5EF4-FFF2-40B4-BE49-F238E27FC236}">
                  <a16:creationId xmlns:a16="http://schemas.microsoft.com/office/drawing/2014/main" id="{AE5CFB55-66FA-7260-19EA-2CA6BFB5ED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75150" y="4232275"/>
              <a:ext cx="168275" cy="168275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" name="AutoShape 44">
              <a:extLst>
                <a:ext uri="{FF2B5EF4-FFF2-40B4-BE49-F238E27FC236}">
                  <a16:creationId xmlns:a16="http://schemas.microsoft.com/office/drawing/2014/main" id="{461E370E-1866-52A5-845E-94FBAF4A346E}"/>
                </a:ext>
              </a:extLst>
            </p:cNvPr>
            <p:cNvCxnSpPr>
              <a:cxnSpLocks noChangeShapeType="1"/>
              <a:stCxn id="10" idx="3"/>
              <a:endCxn id="21" idx="2"/>
            </p:cNvCxnSpPr>
            <p:nvPr/>
          </p:nvCxnSpPr>
          <p:spPr bwMode="auto">
            <a:xfrm flipH="1">
              <a:off x="4457700" y="3943350"/>
              <a:ext cx="1588" cy="287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" name="AutoShape 45">
              <a:extLst>
                <a:ext uri="{FF2B5EF4-FFF2-40B4-BE49-F238E27FC236}">
                  <a16:creationId xmlns:a16="http://schemas.microsoft.com/office/drawing/2014/main" id="{80D32618-76EA-D053-69FC-D0A649DB2E90}"/>
                </a:ext>
              </a:extLst>
            </p:cNvPr>
            <p:cNvCxnSpPr>
              <a:cxnSpLocks noChangeShapeType="1"/>
              <a:stCxn id="10" idx="4"/>
              <a:endCxn id="24" idx="2"/>
            </p:cNvCxnSpPr>
            <p:nvPr/>
          </p:nvCxnSpPr>
          <p:spPr bwMode="auto">
            <a:xfrm>
              <a:off x="4543425" y="3943350"/>
              <a:ext cx="600075" cy="303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4" name="Rectangle 46">
              <a:extLst>
                <a:ext uri="{FF2B5EF4-FFF2-40B4-BE49-F238E27FC236}">
                  <a16:creationId xmlns:a16="http://schemas.microsoft.com/office/drawing/2014/main" id="{FDEA7069-CD80-4E27-5C82-0244510879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060950" y="4248150"/>
              <a:ext cx="168275" cy="168275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47">
              <a:extLst>
                <a:ext uri="{FF2B5EF4-FFF2-40B4-BE49-F238E27FC236}">
                  <a16:creationId xmlns:a16="http://schemas.microsoft.com/office/drawing/2014/main" id="{02E12C69-A1F0-256F-61C2-116015172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2425" y="4433888"/>
              <a:ext cx="609600" cy="27146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7" name="Picture 26" descr="txp_fig">
            <a:extLst>
              <a:ext uri="{FF2B5EF4-FFF2-40B4-BE49-F238E27FC236}">
                <a16:creationId xmlns:a16="http://schemas.microsoft.com/office/drawing/2014/main" id="{B4D468F9-CABF-E932-EC4B-EE6BC6DC5D5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77299" y="4219084"/>
            <a:ext cx="4481096" cy="20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object 6"/>
          <p:cNvSpPr/>
          <p:nvPr/>
        </p:nvSpPr>
        <p:spPr>
          <a:xfrm>
            <a:off x="8690074" y="4764727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40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object 4"/>
          <p:cNvSpPr/>
          <p:nvPr/>
        </p:nvSpPr>
        <p:spPr>
          <a:xfrm>
            <a:off x="746124" y="4183060"/>
            <a:ext cx="7651750" cy="234950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550"/>
              </a:lnSpc>
            </a:pPr>
            <a:r>
              <a:rPr lang="en-US" altLang="en-US" sz="140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[Demo: thrashing d=2, thrashing d=2 (fixed evaluation function), smart ghosts coordinate (L6D6,7,8,10)]</a:t>
            </a:r>
          </a:p>
        </p:txBody>
      </p:sp>
      <p:sp>
        <p:nvSpPr>
          <p:cNvPr id="44037" name="officeArt object" descr="کتاب مرجع"/>
          <p:cNvSpPr/>
          <p:nvPr/>
        </p:nvSpPr>
        <p:spPr>
          <a:xfrm>
            <a:off x="2711450" y="195263"/>
            <a:ext cx="3721100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ارزیابی برای پکمن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366DA43A-9856-DC27-10AA-088977110F78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4" name="Group 37">
            <a:extLst>
              <a:ext uri="{FF2B5EF4-FFF2-40B4-BE49-F238E27FC236}">
                <a16:creationId xmlns:a16="http://schemas.microsoft.com/office/drawing/2014/main" id="{6D952557-726F-A8D4-2E76-EBEC42BC05EE}"/>
              </a:ext>
            </a:extLst>
          </p:cNvPr>
          <p:cNvGrpSpPr>
            <a:grpSpLocks/>
          </p:cNvGrpSpPr>
          <p:nvPr/>
        </p:nvGrpSpPr>
        <p:grpSpPr bwMode="auto">
          <a:xfrm>
            <a:off x="2312194" y="1276350"/>
            <a:ext cx="4519612" cy="2462213"/>
            <a:chOff x="1457" y="1425"/>
            <a:chExt cx="2847" cy="1551"/>
          </a:xfrm>
        </p:grpSpPr>
        <p:grpSp>
          <p:nvGrpSpPr>
            <p:cNvPr id="5" name="Group 34">
              <a:extLst>
                <a:ext uri="{FF2B5EF4-FFF2-40B4-BE49-F238E27FC236}">
                  <a16:creationId xmlns:a16="http://schemas.microsoft.com/office/drawing/2014/main" id="{1D8CBBD5-C30A-CBC2-9C0D-F65605A03E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7" name="Picture 28">
                <a:extLst>
                  <a:ext uri="{FF2B5EF4-FFF2-40B4-BE49-F238E27FC236}">
                    <a16:creationId xmlns:a16="http://schemas.microsoft.com/office/drawing/2014/main" id="{BBD69880-B56F-D198-B6A9-AC94671DB1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8" name="Object 31">
                <a:extLst>
                  <a:ext uri="{FF2B5EF4-FFF2-40B4-BE49-F238E27FC236}">
                    <a16:creationId xmlns:a16="http://schemas.microsoft.com/office/drawing/2014/main" id="{085B5D04-4E88-FB48-5917-1CC9C294A9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4" imgW="327619" imgH="343075" progId="MSPhotoEd.3">
                      <p:embed/>
                    </p:oleObj>
                  </mc:Choice>
                  <mc:Fallback>
                    <p:oleObj name="Photo Editor Photo" r:id="rId4" imgW="327619" imgH="343075" progId="MSPhotoEd.3">
                      <p:embed/>
                      <p:pic>
                        <p:nvPicPr>
                          <p:cNvPr id="8" name="Object 31">
                            <a:extLst>
                              <a:ext uri="{FF2B5EF4-FFF2-40B4-BE49-F238E27FC236}">
                                <a16:creationId xmlns:a16="http://schemas.microsoft.com/office/drawing/2014/main" id="{085B5D04-4E88-FB48-5917-1CC9C294A99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33">
                <a:extLst>
                  <a:ext uri="{FF2B5EF4-FFF2-40B4-BE49-F238E27FC236}">
                    <a16:creationId xmlns:a16="http://schemas.microsoft.com/office/drawing/2014/main" id="{C3ECD8FD-9D46-D5A0-45DC-1F13033B7E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6" imgW="327619" imgH="343075" progId="MSPhotoEd.3">
                      <p:embed/>
                    </p:oleObj>
                  </mc:Choice>
                  <mc:Fallback>
                    <p:oleObj name="Photo Editor Photo" r:id="rId6" imgW="327619" imgH="343075" progId="MSPhotoEd.3">
                      <p:embed/>
                      <p:pic>
                        <p:nvPicPr>
                          <p:cNvPr id="9" name="Object 33">
                            <a:extLst>
                              <a:ext uri="{FF2B5EF4-FFF2-40B4-BE49-F238E27FC236}">
                                <a16:creationId xmlns:a16="http://schemas.microsoft.com/office/drawing/2014/main" id="{C3ECD8FD-9D46-D5A0-45DC-1F13033B7E5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" name="Object 35">
              <a:extLst>
                <a:ext uri="{FF2B5EF4-FFF2-40B4-BE49-F238E27FC236}">
                  <a16:creationId xmlns:a16="http://schemas.microsoft.com/office/drawing/2014/main" id="{34E596FA-EF1A-B2FD-3393-9B35E9066E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7" imgW="327619" imgH="343075" progId="MSPhotoEd.3">
                    <p:embed/>
                  </p:oleObj>
                </mc:Choice>
                <mc:Fallback>
                  <p:oleObj name="Photo Editor Photo" r:id="rId7" imgW="327619" imgH="343075" progId="MSPhotoEd.3">
                    <p:embed/>
                    <p:pic>
                      <p:nvPicPr>
                        <p:cNvPr id="6" name="Object 35">
                          <a:extLst>
                            <a:ext uri="{FF2B5EF4-FFF2-40B4-BE49-F238E27FC236}">
                              <a16:creationId xmlns:a16="http://schemas.microsoft.com/office/drawing/2014/main" id="{34E596FA-EF1A-B2FD-3393-9B35E9066E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45">
            <a:extLst>
              <a:ext uri="{FF2B5EF4-FFF2-40B4-BE49-F238E27FC236}">
                <a16:creationId xmlns:a16="http://schemas.microsoft.com/office/drawing/2014/main" id="{47A98A5C-8642-50E1-79B0-776AF0ED9972}"/>
              </a:ext>
            </a:extLst>
          </p:cNvPr>
          <p:cNvGrpSpPr>
            <a:grpSpLocks/>
          </p:cNvGrpSpPr>
          <p:nvPr/>
        </p:nvGrpSpPr>
        <p:grpSpPr bwMode="auto">
          <a:xfrm>
            <a:off x="3961606" y="3286918"/>
            <a:ext cx="1257300" cy="296862"/>
            <a:chOff x="2496" y="2688"/>
            <a:chExt cx="792" cy="187"/>
          </a:xfrm>
        </p:grpSpPr>
        <p:pic>
          <p:nvPicPr>
            <p:cNvPr id="11" name="Picture 42">
              <a:extLst>
                <a:ext uri="{FF2B5EF4-FFF2-40B4-BE49-F238E27FC236}">
                  <a16:creationId xmlns:a16="http://schemas.microsoft.com/office/drawing/2014/main" id="{237C0D5C-E551-62D5-87AD-90CD8A5D3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43">
              <a:extLst>
                <a:ext uri="{FF2B5EF4-FFF2-40B4-BE49-F238E27FC236}">
                  <a16:creationId xmlns:a16="http://schemas.microsoft.com/office/drawing/2014/main" id="{DB165393-BCED-A12B-6530-3C99FC163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4">
              <a:extLst>
                <a:ext uri="{FF2B5EF4-FFF2-40B4-BE49-F238E27FC236}">
                  <a16:creationId xmlns:a16="http://schemas.microsoft.com/office/drawing/2014/main" id="{3B926783-E8C2-E2F7-0597-63E5173EA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52">
            <a:extLst>
              <a:ext uri="{FF2B5EF4-FFF2-40B4-BE49-F238E27FC236}">
                <a16:creationId xmlns:a16="http://schemas.microsoft.com/office/drawing/2014/main" id="{B923629D-FB8E-4F0A-6A14-3637D00CDEDB}"/>
              </a:ext>
            </a:extLst>
          </p:cNvPr>
          <p:cNvGrpSpPr>
            <a:grpSpLocks/>
          </p:cNvGrpSpPr>
          <p:nvPr/>
        </p:nvGrpSpPr>
        <p:grpSpPr bwMode="auto">
          <a:xfrm>
            <a:off x="3656806" y="2372518"/>
            <a:ext cx="1866900" cy="754062"/>
            <a:chOff x="2304" y="2112"/>
            <a:chExt cx="1176" cy="475"/>
          </a:xfrm>
        </p:grpSpPr>
        <p:pic>
          <p:nvPicPr>
            <p:cNvPr id="15" name="Picture 49">
              <a:extLst>
                <a:ext uri="{FF2B5EF4-FFF2-40B4-BE49-F238E27FC236}">
                  <a16:creationId xmlns:a16="http://schemas.microsoft.com/office/drawing/2014/main" id="{E8743429-0C6B-5948-58CD-49359E059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50">
              <a:extLst>
                <a:ext uri="{FF2B5EF4-FFF2-40B4-BE49-F238E27FC236}">
                  <a16:creationId xmlns:a16="http://schemas.microsoft.com/office/drawing/2014/main" id="{FD8DFB9D-D058-665B-A426-802AC8B45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1">
              <a:extLst>
                <a:ext uri="{FF2B5EF4-FFF2-40B4-BE49-F238E27FC236}">
                  <a16:creationId xmlns:a16="http://schemas.microsoft.com/office/drawing/2014/main" id="{BCCB0920-0DF9-ED83-F43D-A6B92BEE5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59">
            <a:extLst>
              <a:ext uri="{FF2B5EF4-FFF2-40B4-BE49-F238E27FC236}">
                <a16:creationId xmlns:a16="http://schemas.microsoft.com/office/drawing/2014/main" id="{39F8D7E2-A876-DC5B-D4AD-63E22BA7EE30}"/>
              </a:ext>
            </a:extLst>
          </p:cNvPr>
          <p:cNvGrpSpPr>
            <a:grpSpLocks/>
          </p:cNvGrpSpPr>
          <p:nvPr/>
        </p:nvGrpSpPr>
        <p:grpSpPr bwMode="auto">
          <a:xfrm>
            <a:off x="3656806" y="2805905"/>
            <a:ext cx="1104900" cy="296862"/>
            <a:chOff x="2304" y="2400"/>
            <a:chExt cx="696" cy="187"/>
          </a:xfrm>
        </p:grpSpPr>
        <p:pic>
          <p:nvPicPr>
            <p:cNvPr id="19" name="Picture 56">
              <a:extLst>
                <a:ext uri="{FF2B5EF4-FFF2-40B4-BE49-F238E27FC236}">
                  <a16:creationId xmlns:a16="http://schemas.microsoft.com/office/drawing/2014/main" id="{02C246EC-95AB-1D4F-DDB9-BA4CD47D5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57">
              <a:extLst>
                <a:ext uri="{FF2B5EF4-FFF2-40B4-BE49-F238E27FC236}">
                  <a16:creationId xmlns:a16="http://schemas.microsoft.com/office/drawing/2014/main" id="{EAE3D889-C45B-9D47-8F72-427A64333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58">
              <a:extLst>
                <a:ext uri="{FF2B5EF4-FFF2-40B4-BE49-F238E27FC236}">
                  <a16:creationId xmlns:a16="http://schemas.microsoft.com/office/drawing/2014/main" id="{8C5121E4-1080-3177-69AF-EEB6CB946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Group 66">
            <a:extLst>
              <a:ext uri="{FF2B5EF4-FFF2-40B4-BE49-F238E27FC236}">
                <a16:creationId xmlns:a16="http://schemas.microsoft.com/office/drawing/2014/main" id="{D4598887-65D3-E973-5E46-5A88F5F5CDE0}"/>
              </a:ext>
            </a:extLst>
          </p:cNvPr>
          <p:cNvGrpSpPr>
            <a:grpSpLocks/>
          </p:cNvGrpSpPr>
          <p:nvPr/>
        </p:nvGrpSpPr>
        <p:grpSpPr bwMode="auto">
          <a:xfrm>
            <a:off x="2894806" y="2829718"/>
            <a:ext cx="1104900" cy="296862"/>
            <a:chOff x="2304" y="2400"/>
            <a:chExt cx="696" cy="187"/>
          </a:xfrm>
        </p:grpSpPr>
        <p:pic>
          <p:nvPicPr>
            <p:cNvPr id="23" name="Picture 67">
              <a:extLst>
                <a:ext uri="{FF2B5EF4-FFF2-40B4-BE49-F238E27FC236}">
                  <a16:creationId xmlns:a16="http://schemas.microsoft.com/office/drawing/2014/main" id="{DB227C8A-B02A-D77B-036C-5AD9D2281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68">
              <a:extLst>
                <a:ext uri="{FF2B5EF4-FFF2-40B4-BE49-F238E27FC236}">
                  <a16:creationId xmlns:a16="http://schemas.microsoft.com/office/drawing/2014/main" id="{0797D5CA-A8CF-2817-5B18-D01EA8305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69">
              <a:extLst>
                <a:ext uri="{FF2B5EF4-FFF2-40B4-BE49-F238E27FC236}">
                  <a16:creationId xmlns:a16="http://schemas.microsoft.com/office/drawing/2014/main" id="{677EA413-8401-ED34-AFEA-B2D5480AE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" name="Group 75">
            <a:extLst>
              <a:ext uri="{FF2B5EF4-FFF2-40B4-BE49-F238E27FC236}">
                <a16:creationId xmlns:a16="http://schemas.microsoft.com/office/drawing/2014/main" id="{CBB1370E-9081-1186-5421-EE520501DEBE}"/>
              </a:ext>
            </a:extLst>
          </p:cNvPr>
          <p:cNvGrpSpPr>
            <a:grpSpLocks/>
          </p:cNvGrpSpPr>
          <p:nvPr/>
        </p:nvGrpSpPr>
        <p:grpSpPr bwMode="auto">
          <a:xfrm>
            <a:off x="4182269" y="3263105"/>
            <a:ext cx="808037" cy="296863"/>
            <a:chOff x="2635" y="2837"/>
            <a:chExt cx="509" cy="187"/>
          </a:xfrm>
        </p:grpSpPr>
        <p:pic>
          <p:nvPicPr>
            <p:cNvPr id="27" name="Picture 73">
              <a:extLst>
                <a:ext uri="{FF2B5EF4-FFF2-40B4-BE49-F238E27FC236}">
                  <a16:creationId xmlns:a16="http://schemas.microsoft.com/office/drawing/2014/main" id="{AFEE693E-5961-E7F4-40D3-8A057D514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72">
              <a:extLst>
                <a:ext uri="{FF2B5EF4-FFF2-40B4-BE49-F238E27FC236}">
                  <a16:creationId xmlns:a16="http://schemas.microsoft.com/office/drawing/2014/main" id="{4F14DC35-39B6-F42D-A440-E73A8B146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74">
              <a:extLst>
                <a:ext uri="{FF2B5EF4-FFF2-40B4-BE49-F238E27FC236}">
                  <a16:creationId xmlns:a16="http://schemas.microsoft.com/office/drawing/2014/main" id="{FED6DD25-C0C4-4027-D21C-06EC2116B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41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officeArt object" descr="کتاب مرجع"/>
          <p:cNvSpPr/>
          <p:nvPr/>
        </p:nvSpPr>
        <p:spPr>
          <a:xfrm>
            <a:off x="1317625" y="184150"/>
            <a:ext cx="647700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ویدیوی نمایشی </a:t>
            </a:r>
            <a:r>
              <a:rPr lang="en-US" altLang="en-US" sz="2400" b="1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Smart Ghosts (Coordination)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pic>
        <p:nvPicPr>
          <p:cNvPr id="6" name="SmartGhostsCoordina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8404" y="985157"/>
            <a:ext cx="6553200" cy="4095750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FF118BB3-7BAF-3667-D077-28FB4876BF3E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42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officeArt object" descr="کتاب مرجع"/>
          <p:cNvSpPr/>
          <p:nvPr/>
        </p:nvSpPr>
        <p:spPr>
          <a:xfrm>
            <a:off x="639763" y="195263"/>
            <a:ext cx="7862887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ویدیوی دموی </a:t>
            </a:r>
            <a:r>
              <a:rPr lang="en-US" altLang="en-US" sz="2400" b="1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Smart Ghosts (Coordination) – Zoomed In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pic>
        <p:nvPicPr>
          <p:cNvPr id="6" name="SmartGhostsCoordinating-Zoomed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368" y="1009650"/>
            <a:ext cx="6551675" cy="4094798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468B0B87-5872-9E1E-F98C-A3769860C22E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43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48485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officeArt object" descr="کتاب مرجع"/>
          <p:cNvSpPr/>
          <p:nvPr/>
        </p:nvSpPr>
        <p:spPr>
          <a:xfrm>
            <a:off x="2555875" y="176213"/>
            <a:ext cx="372110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عمق اهمیت دارد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sp>
        <p:nvSpPr>
          <p:cNvPr id="47110" name="Rectangle 1"/>
          <p:cNvSpPr/>
          <p:nvPr/>
        </p:nvSpPr>
        <p:spPr>
          <a:xfrm>
            <a:off x="4572000" y="1280947"/>
            <a:ext cx="4258340" cy="31085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342900" marR="0" lvl="0" indent="-342900" algn="r" rtl="1">
              <a:lnSpc>
                <a:spcPct val="200000"/>
              </a:lnSpc>
              <a:buClr>
                <a:srgbClr val="0070C0"/>
              </a:buClr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توابع ارزیابی همیشه ناکامل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 هستند</a:t>
            </a:r>
          </a:p>
          <a:p>
            <a:pPr marL="342900" marR="0" lvl="0" indent="-342900" algn="r" rtl="1">
              <a:lnSpc>
                <a:spcPct val="200000"/>
              </a:lnSpc>
              <a:buClr>
                <a:srgbClr val="0070C0"/>
              </a:buClr>
              <a:buFont typeface="Wingdings" pitchFamily="2" charset="2"/>
              <a:buChar char=""/>
            </a:pPr>
            <a:endParaRPr lang="en-US" altLang="en-US" sz="1400" dirty="0">
              <a:latin typeface="Times New Roman" pitchFamily="18" charset="0"/>
              <a:cs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buClr>
                <a:srgbClr val="0070C0"/>
              </a:buClr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هرچقدر تابع ارزیابی عمیق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تر 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در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 داخل درخت 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استفاده شود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، اهمیت کیفیت ارزیابی 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آن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 کمتر می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شود</a:t>
            </a:r>
            <a:endParaRPr lang="fa-IR" altLang="en-US" sz="1400" dirty="0">
              <a:solidFill>
                <a:srgbClr val="0070C0"/>
              </a:solidFill>
              <a:latin typeface="Times New Roman" pitchFamily="18" charset="0"/>
              <a:cs typeface="Vazir" pitchFamily="34" charset="-78"/>
            </a:endParaRPr>
          </a:p>
          <a:p>
            <a:pPr marL="342900" marR="0" lvl="0" indent="-342900" algn="r" rtl="1">
              <a:lnSpc>
                <a:spcPct val="200000"/>
              </a:lnSpc>
              <a:buClr>
                <a:srgbClr val="0070C0"/>
              </a:buClr>
              <a:buFont typeface="Wingdings" pitchFamily="2" charset="2"/>
              <a:buChar char=""/>
            </a:pPr>
            <a:endParaRPr lang="en-US" altLang="en-US" sz="1400" dirty="0">
              <a:latin typeface="Times New Roman" pitchFamily="18" charset="0"/>
              <a:cs typeface="Arial Unicode MS"/>
            </a:endParaRPr>
          </a:p>
          <a:p>
            <a:pPr marL="342900" marR="0" lvl="0" indent="-342900" algn="r" rtl="1">
              <a:lnSpc>
                <a:spcPct val="200000"/>
              </a:lnSpc>
              <a:buClr>
                <a:srgbClr val="0070C0"/>
              </a:buClr>
              <a:buFont typeface="Wingdings" pitchFamily="2" charset="2"/>
              <a:buChar char=""/>
            </a:pP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تابع ارزیابی یک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 مثال مهم مبادله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 (</a:t>
            </a:r>
            <a:r>
              <a:rPr lang="en-US" altLang="en-US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Tradeoff</a:t>
            </a:r>
            <a:r>
              <a:rPr lang="fa-IR" altLang="en-US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 بین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 پیچیدگی ویژگی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ه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ا 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و پیچیدگی محاسبات است</a:t>
            </a:r>
            <a:endParaRPr lang="en-US" altLang="en-US" sz="1400" dirty="0">
              <a:latin typeface="Times New Roman" pitchFamily="18" charset="0"/>
              <a:cs typeface="Arial Unicode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3EF8C1-51B0-FF25-0970-BD486DDC7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3" y="1071563"/>
            <a:ext cx="2671912" cy="188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C606E-AA0C-BE55-094F-0091C7FBDC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60688"/>
            <a:ext cx="2802138" cy="1981199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DD6627A-7AF7-C908-27BE-9E8C3966EB03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44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2"/>
          <p:cNvSpPr/>
          <p:nvPr/>
        </p:nvSpPr>
        <p:spPr>
          <a:xfrm>
            <a:off x="3657600" y="4838925"/>
            <a:ext cx="5384800" cy="205184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550"/>
              </a:lnSpc>
            </a:pPr>
            <a:r>
              <a:rPr lang="en-US" altLang="en-US" sz="14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[Demo: thrashing d=3, thrashing d=3 (fixed evaluation function) (L6D6)]</a:t>
            </a:r>
          </a:p>
        </p:txBody>
      </p:sp>
      <p:sp>
        <p:nvSpPr>
          <p:cNvPr id="38917" name="officeArt object" descr="کتاب مرجع"/>
          <p:cNvSpPr/>
          <p:nvPr/>
        </p:nvSpPr>
        <p:spPr>
          <a:xfrm>
            <a:off x="2386013" y="123825"/>
            <a:ext cx="4371975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ویدیوی نمایشی </a:t>
            </a:r>
            <a:r>
              <a:rPr lang="en-US" altLang="en-US" sz="2400" b="1" dirty="0">
                <a:solidFill>
                  <a:srgbClr val="000000"/>
                </a:solidFill>
                <a:latin typeface="Vazir" pitchFamily="34" charset="-78"/>
              </a:rPr>
              <a:t>Thrashing (d=3)</a:t>
            </a:r>
            <a:endParaRPr lang="en-US" altLang="en-US" sz="1100" dirty="0">
              <a:solidFill>
                <a:srgbClr val="000000"/>
              </a:solidFill>
              <a:latin typeface="Helvetica Neue" charset="0"/>
            </a:endParaRPr>
          </a:p>
        </p:txBody>
      </p:sp>
      <p:pic>
        <p:nvPicPr>
          <p:cNvPr id="6" name="Thrash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113414"/>
            <a:ext cx="5806439" cy="3629025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CFC5CCE9-4D01-0A8E-3117-C183265EA38D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007AE6-95AB-0D94-0DAB-246F2971B8D9}"/>
              </a:ext>
            </a:extLst>
          </p:cNvPr>
          <p:cNvSpPr txBox="1"/>
          <p:nvPr/>
        </p:nvSpPr>
        <p:spPr>
          <a:xfrm>
            <a:off x="4038600" y="4416695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Eval(s)=score for depth 3… is that good?</a:t>
            </a:r>
          </a:p>
        </p:txBody>
      </p:sp>
      <p:sp>
        <p:nvSpPr>
          <p:cNvPr id="9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45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25758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officeArt object" descr="کتاب مرجع"/>
          <p:cNvSpPr/>
          <p:nvPr/>
        </p:nvSpPr>
        <p:spPr>
          <a:xfrm>
            <a:off x="2159000" y="187325"/>
            <a:ext cx="4371975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چرا پکمن گرسنه می‌ماند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sp>
        <p:nvSpPr>
          <p:cNvPr id="39942" name="Rectangle 1"/>
          <p:cNvSpPr/>
          <p:nvPr/>
        </p:nvSpPr>
        <p:spPr>
          <a:xfrm>
            <a:off x="351534" y="2507567"/>
            <a:ext cx="8048625" cy="246606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342900" lvl="0" indent="-342900" algn="r" rtl="1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یک خطر عامل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های با برنامه</a:t>
            </a:r>
            <a:r>
              <a:rPr lang="fa-IR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ریزی مجدد</a:t>
            </a:r>
            <a:endParaRPr lang="en-US" altLang="en-US" sz="1200" dirty="0">
              <a:latin typeface="Times New Roman" pitchFamily="18" charset="0"/>
              <a:cs typeface="Vazir" pitchFamily="34" charset="-78"/>
            </a:endParaRPr>
          </a:p>
          <a:p>
            <a:pPr marL="742950" lvl="1" indent="-285750" algn="r" rtl="1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او می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‎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داند امتیازش با الان خوردن نقطه بالا می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‎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رود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(غرب، شرق)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  <a:p>
            <a:pPr marL="742950" lvl="1" indent="-285750" algn="r" rtl="1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او می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‎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داند امتیازش 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با خوردن 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بعدا نیز همانقدر بالا می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رود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(غرب، شرق)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  <a:p>
            <a:pPr marL="742950" lvl="1" indent="-285750" algn="r" rtl="1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هیچ فرصت امتیازگیری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دیگری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پس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از خوردن نقطه وجود ندارد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(در افق دید، اینجا دوتاست)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  <a:p>
            <a:pPr marL="742950" lvl="1" indent="-285750" algn="r" rtl="1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بنابراین، صبر کردن دقیقا به اندازه خوردن خوب به نظر می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آید:</a:t>
            </a:r>
            <a:r>
              <a:rPr lang="en-US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br>
              <a:rPr lang="en-US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</a:b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او می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تواند به شرق برود، سپس در دور بعدی برنامه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ریزی مجدد به غرب برگردد!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9F2E3ABC-4C62-BCD6-37C8-E942A9D643A6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E4E730B-5BE2-1AFA-3562-A10B5E37E951}"/>
              </a:ext>
            </a:extLst>
          </p:cNvPr>
          <p:cNvSpPr/>
          <p:nvPr/>
        </p:nvSpPr>
        <p:spPr>
          <a:xfrm>
            <a:off x="4108520" y="1000125"/>
            <a:ext cx="712875" cy="232807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0F9A2D7-E1BB-8228-FEE2-FA5EF4F8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4286738" y="1039897"/>
            <a:ext cx="178219" cy="16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E2DC502-9651-888A-F453-77D524FD3459}"/>
              </a:ext>
            </a:extLst>
          </p:cNvPr>
          <p:cNvSpPr/>
          <p:nvPr/>
        </p:nvSpPr>
        <p:spPr>
          <a:xfrm>
            <a:off x="4197629" y="1093248"/>
            <a:ext cx="44555" cy="465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B8CB65-C3AE-2D94-111B-94AF268E8095}"/>
              </a:ext>
            </a:extLst>
          </p:cNvPr>
          <p:cNvSpPr/>
          <p:nvPr/>
        </p:nvSpPr>
        <p:spPr>
          <a:xfrm>
            <a:off x="4687730" y="1093248"/>
            <a:ext cx="44555" cy="465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8BF310-E01F-C57D-0746-8FC37975F86F}"/>
              </a:ext>
            </a:extLst>
          </p:cNvPr>
          <p:cNvSpPr/>
          <p:nvPr/>
        </p:nvSpPr>
        <p:spPr>
          <a:xfrm>
            <a:off x="2727325" y="1558862"/>
            <a:ext cx="712875" cy="232807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5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C28C1001-7D68-0E79-0917-F5313394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2771880" y="1598633"/>
            <a:ext cx="178219" cy="16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1A5CC40-8679-1FCF-8FD4-17407D6F27D3}"/>
              </a:ext>
            </a:extLst>
          </p:cNvPr>
          <p:cNvSpPr/>
          <p:nvPr/>
        </p:nvSpPr>
        <p:spPr>
          <a:xfrm>
            <a:off x="3306536" y="1651985"/>
            <a:ext cx="44555" cy="465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583453-526C-959E-CB72-3EA66A554FBE}"/>
              </a:ext>
            </a:extLst>
          </p:cNvPr>
          <p:cNvSpPr/>
          <p:nvPr/>
        </p:nvSpPr>
        <p:spPr>
          <a:xfrm>
            <a:off x="5400605" y="1558862"/>
            <a:ext cx="712875" cy="232807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96E02F8F-6582-82DB-FB49-8E76288D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5757043" y="1598633"/>
            <a:ext cx="178219" cy="16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3017ECD-971C-B412-8E31-34F30C5D57A0}"/>
              </a:ext>
            </a:extLst>
          </p:cNvPr>
          <p:cNvSpPr/>
          <p:nvPr/>
        </p:nvSpPr>
        <p:spPr>
          <a:xfrm>
            <a:off x="5489715" y="1651985"/>
            <a:ext cx="44555" cy="465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2076989-41BE-E132-CADE-C4CF1FF379D6}"/>
              </a:ext>
            </a:extLst>
          </p:cNvPr>
          <p:cNvSpPr/>
          <p:nvPr/>
        </p:nvSpPr>
        <p:spPr>
          <a:xfrm>
            <a:off x="5979816" y="1651985"/>
            <a:ext cx="44555" cy="465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D58EED-96AF-E0C1-48E7-925F42C909EA}"/>
              </a:ext>
            </a:extLst>
          </p:cNvPr>
          <p:cNvSpPr/>
          <p:nvPr/>
        </p:nvSpPr>
        <p:spPr>
          <a:xfrm>
            <a:off x="2727325" y="2117599"/>
            <a:ext cx="712875" cy="232807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2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5F8642FE-2464-9FDF-1AE4-FB7F4E1CE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2905544" y="2157370"/>
            <a:ext cx="178219" cy="16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76E31D96-96CF-C9E5-D809-EF33EC14A765}"/>
              </a:ext>
            </a:extLst>
          </p:cNvPr>
          <p:cNvSpPr/>
          <p:nvPr/>
        </p:nvSpPr>
        <p:spPr>
          <a:xfrm>
            <a:off x="3306536" y="2210722"/>
            <a:ext cx="44555" cy="465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3ADA7F-BE00-83E6-7B37-DEAF935F952F}"/>
              </a:ext>
            </a:extLst>
          </p:cNvPr>
          <p:cNvSpPr/>
          <p:nvPr/>
        </p:nvSpPr>
        <p:spPr>
          <a:xfrm>
            <a:off x="4776840" y="2117599"/>
            <a:ext cx="712875" cy="232807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238A8476-B055-DB59-E145-264E2540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4955059" y="2157370"/>
            <a:ext cx="178219" cy="16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100FDE86-8490-34BC-B498-0CDE8ED5E33D}"/>
              </a:ext>
            </a:extLst>
          </p:cNvPr>
          <p:cNvSpPr/>
          <p:nvPr/>
        </p:nvSpPr>
        <p:spPr>
          <a:xfrm>
            <a:off x="4865949" y="2210722"/>
            <a:ext cx="44555" cy="465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A7F77FC-9A69-5666-5FCB-AEA96776B672}"/>
              </a:ext>
            </a:extLst>
          </p:cNvPr>
          <p:cNvSpPr/>
          <p:nvPr/>
        </p:nvSpPr>
        <p:spPr>
          <a:xfrm>
            <a:off x="5356051" y="2210722"/>
            <a:ext cx="44555" cy="465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79C42E-E151-92BA-4809-89B7DFA3740E}"/>
              </a:ext>
            </a:extLst>
          </p:cNvPr>
          <p:cNvSpPr/>
          <p:nvPr/>
        </p:nvSpPr>
        <p:spPr>
          <a:xfrm>
            <a:off x="6068925" y="2117599"/>
            <a:ext cx="712875" cy="232807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8036F91-D1BE-A852-AEB3-C5BB9C7F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6559027" y="2157370"/>
            <a:ext cx="178219" cy="16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5C3385D6-C782-C4FF-AF45-97AC9BE2E564}"/>
              </a:ext>
            </a:extLst>
          </p:cNvPr>
          <p:cNvSpPr/>
          <p:nvPr/>
        </p:nvSpPr>
        <p:spPr>
          <a:xfrm>
            <a:off x="6158035" y="2210722"/>
            <a:ext cx="44555" cy="465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FF7B76-251B-E197-DFFD-79C252DC2531}"/>
              </a:ext>
            </a:extLst>
          </p:cNvPr>
          <p:cNvCxnSpPr/>
          <p:nvPr/>
        </p:nvCxnSpPr>
        <p:spPr>
          <a:xfrm rot="10800000" flipV="1">
            <a:off x="3083762" y="1279493"/>
            <a:ext cx="1381195" cy="2328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BDD136-F568-0A32-0FED-B7E698CFD6F7}"/>
              </a:ext>
            </a:extLst>
          </p:cNvPr>
          <p:cNvCxnSpPr/>
          <p:nvPr/>
        </p:nvCxnSpPr>
        <p:spPr>
          <a:xfrm>
            <a:off x="4464957" y="1279493"/>
            <a:ext cx="1336640" cy="2328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6323299-F261-97E2-0092-2677708D7241}"/>
              </a:ext>
            </a:extLst>
          </p:cNvPr>
          <p:cNvCxnSpPr/>
          <p:nvPr/>
        </p:nvCxnSpPr>
        <p:spPr>
          <a:xfrm rot="5400000">
            <a:off x="2967359" y="1954634"/>
            <a:ext cx="2328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CF75936-4343-4D12-8C81-62E3644ED884}"/>
              </a:ext>
            </a:extLst>
          </p:cNvPr>
          <p:cNvCxnSpPr/>
          <p:nvPr/>
        </p:nvCxnSpPr>
        <p:spPr>
          <a:xfrm rot="10800000" flipV="1">
            <a:off x="5133277" y="1838230"/>
            <a:ext cx="623765" cy="2328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2A49B6-1230-6B09-F0A6-A2CD0173F057}"/>
              </a:ext>
            </a:extLst>
          </p:cNvPr>
          <p:cNvCxnSpPr/>
          <p:nvPr/>
        </p:nvCxnSpPr>
        <p:spPr>
          <a:xfrm>
            <a:off x="5757043" y="1838230"/>
            <a:ext cx="712875" cy="2328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46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41" grpId="0" animBg="1"/>
      <p:bldP spid="44" grpId="0" animBg="1"/>
      <p:bldP spid="4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5"/>
          <p:cNvSpPr/>
          <p:nvPr/>
        </p:nvSpPr>
        <p:spPr>
          <a:xfrm>
            <a:off x="2286000" y="4793796"/>
            <a:ext cx="5384800" cy="205184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550"/>
              </a:lnSpc>
            </a:pPr>
            <a:r>
              <a:rPr lang="en-US" altLang="en-US" sz="14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[Demo: thrashing d=</a:t>
            </a:r>
            <a:r>
              <a:rPr lang="fa-IR" altLang="en-US" sz="14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3</a:t>
            </a:r>
            <a:r>
              <a:rPr lang="en-US" altLang="en-US" sz="14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 thrashing d=</a:t>
            </a:r>
            <a:r>
              <a:rPr lang="fa-IR" altLang="en-US" sz="14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3</a:t>
            </a:r>
            <a:r>
              <a:rPr lang="en-US" altLang="en-US" sz="1400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</a:rPr>
              <a:t> (fixed evaluation function) (L6D7)]</a:t>
            </a:r>
          </a:p>
        </p:txBody>
      </p:sp>
      <p:sp>
        <p:nvSpPr>
          <p:cNvPr id="40965" name="officeArt object" descr="کتاب مرجع"/>
          <p:cNvSpPr/>
          <p:nvPr/>
        </p:nvSpPr>
        <p:spPr>
          <a:xfrm>
            <a:off x="1703388" y="195263"/>
            <a:ext cx="5737225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ویدیوی نمایشی </a:t>
            </a:r>
            <a:r>
              <a:rPr lang="en-US" altLang="en-US" sz="2400" b="1" dirty="0">
                <a:solidFill>
                  <a:srgbClr val="000000"/>
                </a:solidFill>
                <a:latin typeface="Vazir" pitchFamily="34" charset="-78"/>
              </a:rPr>
              <a:t>Thrashing -- Fixed (d=3)</a:t>
            </a:r>
            <a:endParaRPr lang="en-US" altLang="en-US" sz="1100" dirty="0">
              <a:solidFill>
                <a:srgbClr val="000000"/>
              </a:solidFill>
              <a:latin typeface="Helvetica Neue" charset="0"/>
            </a:endParaRPr>
          </a:p>
        </p:txBody>
      </p:sp>
      <p:pic>
        <p:nvPicPr>
          <p:cNvPr id="6" name="Thrashing-FixedEvaluationFunction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3621" y="1030514"/>
            <a:ext cx="5543549" cy="3464718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49F0AE0-802D-7853-E505-F93253398E58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598B15-7C2D-FEA6-EE2A-1794171F0B4C}"/>
              </a:ext>
            </a:extLst>
          </p:cNvPr>
          <p:cNvSpPr txBox="1"/>
          <p:nvPr/>
        </p:nvSpPr>
        <p:spPr>
          <a:xfrm>
            <a:off x="2123621" y="442446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Eval(s)=score for depth 3</a:t>
            </a:r>
            <a:r>
              <a:rPr lang="fa-IR" sz="1800" dirty="0"/>
              <a:t>  </a:t>
            </a:r>
            <a:r>
              <a:rPr lang="en-US" dirty="0"/>
              <a:t>+ credit for being closer to dot 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8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47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officeArt object" descr="کتاب مرجع"/>
          <p:cNvSpPr/>
          <p:nvPr/>
        </p:nvSpPr>
        <p:spPr>
          <a:xfrm>
            <a:off x="2627313" y="123825"/>
            <a:ext cx="4202112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دموی عمق محدود 3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pic>
        <p:nvPicPr>
          <p:cNvPr id="6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762" y="856933"/>
            <a:ext cx="6094476" cy="3809048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7517C1B7-2E48-56DE-F213-02CFCBE7913E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CA7335-7536-3BB5-A0A0-CA0E1888EA42}"/>
              </a:ext>
            </a:extLst>
          </p:cNvPr>
          <p:cNvSpPr txBox="1"/>
          <p:nvPr/>
        </p:nvSpPr>
        <p:spPr>
          <a:xfrm>
            <a:off x="152400" y="4745036"/>
            <a:ext cx="883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Eval(s)=score for depth 3</a:t>
            </a:r>
            <a:r>
              <a:rPr lang="fa-IR" sz="1800" dirty="0"/>
              <a:t>  </a:t>
            </a:r>
            <a:r>
              <a:rPr lang="en-US" dirty="0"/>
              <a:t>+ credit for being closer to dot + credit for being far from ghosts </a:t>
            </a:r>
          </a:p>
        </p:txBody>
      </p:sp>
      <p:sp>
        <p:nvSpPr>
          <p:cNvPr id="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48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42424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officeArt object" descr="کتاب مرجع"/>
          <p:cNvSpPr/>
          <p:nvPr/>
        </p:nvSpPr>
        <p:spPr>
          <a:xfrm>
            <a:off x="2709863" y="195263"/>
            <a:ext cx="3721100" cy="814387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دموی عمق محدود 10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0" lvl="0" indent="0" algn="ctr" rtl="1"/>
            <a:r>
              <a:rPr lang="en-US" altLang="en-US" sz="10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 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pic>
        <p:nvPicPr>
          <p:cNvPr id="6" name="DepthLimited-depth10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874079"/>
            <a:ext cx="6028434" cy="3767771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6035FCE-C35C-4F0F-A29D-396A382CBA9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09B586-00FE-6853-7233-01E621799AF7}"/>
              </a:ext>
            </a:extLst>
          </p:cNvPr>
          <p:cNvSpPr txBox="1"/>
          <p:nvPr/>
        </p:nvSpPr>
        <p:spPr>
          <a:xfrm>
            <a:off x="150813" y="4672965"/>
            <a:ext cx="883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Eval(s)=score for depth 10</a:t>
            </a:r>
            <a:r>
              <a:rPr lang="fa-IR" sz="1800" dirty="0"/>
              <a:t>  </a:t>
            </a:r>
            <a:r>
              <a:rPr lang="en-US" dirty="0"/>
              <a:t>+ credit for being closer to dot + credit for being far from ghosts </a:t>
            </a:r>
          </a:p>
        </p:txBody>
      </p:sp>
      <p:sp>
        <p:nvSpPr>
          <p:cNvPr id="7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49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10245" name="object 6"/>
          <p:cNvSpPr/>
          <p:nvPr/>
        </p:nvSpPr>
        <p:spPr>
          <a:xfrm>
            <a:off x="228600" y="1111250"/>
            <a:ext cx="8382000" cy="3434786"/>
          </a:xfrm>
          <a:prstGeom prst="rect">
            <a:avLst/>
          </a:prstGeom>
          <a:noFill/>
          <a:ln>
            <a:noFill/>
            <a:round/>
          </a:ln>
        </p:spPr>
        <p:txBody>
          <a:bodyPr wrap="square"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342900" lvl="0" indent="-342900" algn="r" rtl="1">
              <a:lnSpc>
                <a:spcPct val="120000"/>
              </a:lnSpc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"/>
            </a:pPr>
            <a:r>
              <a:rPr lang="ar-SA" altLang="en-US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انواع زیادی از بازی</a:t>
            </a:r>
            <a:r>
              <a:rPr lang="fa-IR" altLang="en-US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‌</a:t>
            </a:r>
            <a:r>
              <a:rPr lang="ar-SA" altLang="en-US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ها وجود دار</a:t>
            </a:r>
            <a:r>
              <a:rPr lang="fa-IR" altLang="en-US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د</a:t>
            </a:r>
            <a:r>
              <a:rPr lang="ar-SA" altLang="en-US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!</a:t>
            </a:r>
            <a:endParaRPr lang="en-US" altLang="en-US" dirty="0">
              <a:solidFill>
                <a:srgbClr val="000000"/>
              </a:solidFill>
              <a:latin typeface="Vazir" pitchFamily="34" charset="-78"/>
              <a:cs typeface="Vazir" pitchFamily="34" charset="-78"/>
            </a:endParaRPr>
          </a:p>
          <a:p>
            <a:pPr marL="342900" lvl="0" indent="-342900" algn="r" rtl="1">
              <a:lnSpc>
                <a:spcPct val="120000"/>
              </a:lnSpc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"/>
            </a:pPr>
            <a:r>
              <a:rPr lang="fa-IR" altLang="en-US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محورها:</a:t>
            </a:r>
            <a:r>
              <a:rPr lang="fa-IR" altLang="en-US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 </a:t>
            </a:r>
            <a:endParaRPr lang="en-US" altLang="en-US" dirty="0">
              <a:solidFill>
                <a:srgbClr val="000000"/>
              </a:solidFill>
              <a:latin typeface="Vazir" pitchFamily="34" charset="-78"/>
              <a:cs typeface="Vazir" pitchFamily="34" charset="-78"/>
            </a:endParaRPr>
          </a:p>
          <a:p>
            <a:pPr marL="742950" lvl="1" indent="-28575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altLang="en-US" sz="16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قطعیت: قطعی یا تصادفی؟</a:t>
            </a:r>
          </a:p>
          <a:p>
            <a:pPr marL="742950" lvl="1" indent="-28575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altLang="en-US" sz="16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تعداد عامل: یک بازیکن، دوتا، یا بیشتر؟</a:t>
            </a:r>
          </a:p>
          <a:p>
            <a:pPr marL="742950" lvl="1" indent="-28575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altLang="en-US" sz="16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جمع صفر؟ </a:t>
            </a:r>
            <a:r>
              <a:rPr lang="en-US" altLang="en-US" sz="16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Zero-sum</a:t>
            </a:r>
            <a:endParaRPr lang="fa-IR" altLang="en-US" sz="1600" dirty="0">
              <a:solidFill>
                <a:srgbClr val="000000"/>
              </a:solidFill>
              <a:latin typeface="Vazir" pitchFamily="34" charset="-78"/>
              <a:cs typeface="Vazir" pitchFamily="34" charset="-78"/>
            </a:endParaRPr>
          </a:p>
          <a:p>
            <a:pPr marL="742950" lvl="1" indent="-28575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altLang="en-US" sz="16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اطلاعات کامل (آیا می‌توان حالت را دید)؟</a:t>
            </a:r>
          </a:p>
          <a:p>
            <a:pPr marL="285750" indent="-285750" algn="r" rtl="1">
              <a:lnSpc>
                <a:spcPct val="120000"/>
              </a:lnSpc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fa-IR" altLang="en-US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الگوریتمی برای محاسبه </a:t>
            </a:r>
            <a:r>
              <a:rPr lang="fa-IR" altLang="en-US" dirty="0">
                <a:solidFill>
                  <a:srgbClr val="C00000"/>
                </a:solidFill>
                <a:latin typeface="Vazir" pitchFamily="34" charset="-78"/>
                <a:cs typeface="Vazir" pitchFamily="34" charset="-78"/>
              </a:rPr>
              <a:t>سیاست </a:t>
            </a:r>
            <a:r>
              <a:rPr lang="fa-IR" altLang="en-US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می‌خواهیم که  بهترین حرکت را برای هر حالت از بازی پیشنهاد دهد</a:t>
            </a:r>
          </a:p>
        </p:txBody>
      </p:sp>
      <p:sp>
        <p:nvSpPr>
          <p:cNvPr id="10251" name="officeArt object" descr="کتاب مرجع"/>
          <p:cNvSpPr/>
          <p:nvPr/>
        </p:nvSpPr>
        <p:spPr>
          <a:xfrm>
            <a:off x="2711450" y="215900"/>
            <a:ext cx="372110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انواع بازی‌ها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057B6-51FF-A070-D68E-75B7F8CC3E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46"/>
          <a:stretch/>
        </p:blipFill>
        <p:spPr>
          <a:xfrm>
            <a:off x="390451" y="1280510"/>
            <a:ext cx="4246993" cy="2031495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CBD5928F-6985-90E1-F732-3CC0A1BB4123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5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officeArt object" descr="کتاب مرجع"/>
          <p:cNvSpPr/>
          <p:nvPr/>
        </p:nvSpPr>
        <p:spPr>
          <a:xfrm>
            <a:off x="2124075" y="177800"/>
            <a:ext cx="4656138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هم افزایی تابع ارزیابی و آلفا-بتا؟</a:t>
            </a:r>
            <a:endParaRPr lang="en-US" altLang="en-US" sz="110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sp>
        <p:nvSpPr>
          <p:cNvPr id="51205" name="Rectangle 4"/>
          <p:cNvSpPr/>
          <p:nvPr/>
        </p:nvSpPr>
        <p:spPr>
          <a:xfrm>
            <a:off x="304800" y="1122626"/>
            <a:ext cx="8561387" cy="303159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342900" lvl="0" indent="-342900" algn="r" rtl="1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"/>
            </a:pPr>
            <a:r>
              <a:rPr lang="ar-SA" altLang="en-US" sz="16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آلفا-بتا: مقدار هرس به </a:t>
            </a:r>
            <a:r>
              <a:rPr lang="fa-IR" altLang="en-US" sz="16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ضریب انشعاب</a:t>
            </a:r>
            <a:r>
              <a:rPr lang="ar-SA" altLang="en-US" sz="16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 </a:t>
            </a:r>
            <a:r>
              <a:rPr lang="fa-IR" altLang="en-US" sz="16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و ترتیب گره‌ها </a:t>
            </a:r>
            <a:r>
              <a:rPr lang="ar-SA" altLang="en-US" sz="16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بستگی دار</a:t>
            </a:r>
            <a:r>
              <a:rPr lang="fa-IR" altLang="en-US" sz="1600" dirty="0">
                <a:solidFill>
                  <a:srgbClr val="0070C0"/>
                </a:solidFill>
                <a:latin typeface="Times New Roman" pitchFamily="18" charset="0"/>
                <a:cs typeface="Vazir" pitchFamily="34" charset="-78"/>
              </a:rPr>
              <a:t>د</a:t>
            </a:r>
            <a:endParaRPr lang="en-US" altLang="en-US" sz="1600" dirty="0">
              <a:latin typeface="Times New Roman" pitchFamily="18" charset="0"/>
              <a:cs typeface="Vazir" pitchFamily="34" charset="-78"/>
            </a:endParaRPr>
          </a:p>
          <a:p>
            <a:pPr marL="742950" lvl="1" indent="-285750" algn="r" rtl="1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تابع ارزیابی می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تواند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به ما کمک کند که گره‌های بهتر را اول بسط دهیم</a:t>
            </a:r>
            <a:endParaRPr lang="en-US" altLang="en-US" sz="1400" dirty="0">
              <a:solidFill>
                <a:srgbClr val="000000"/>
              </a:solidFill>
              <a:latin typeface="Helvetica Neue" charset="0"/>
            </a:endParaRPr>
          </a:p>
          <a:p>
            <a:pPr marL="1143000" lvl="2" indent="-228600" algn="r" rtl="1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(تقریبا شبیه نقش هیوریستیک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در </a:t>
            </a:r>
            <a:r>
              <a:rPr lang="en-US" altLang="en-US" sz="1400" dirty="0">
                <a:solidFill>
                  <a:srgbClr val="000000"/>
                </a:solidFill>
                <a:latin typeface="Vazir" pitchFamily="34" charset="-78"/>
              </a:rPr>
              <a:t>A</a:t>
            </a:r>
            <a:r>
              <a:rPr lang="en-US" altLang="en-US" sz="1400" baseline="30000" dirty="0">
                <a:solidFill>
                  <a:srgbClr val="000000"/>
                </a:solidFill>
                <a:latin typeface="Vazir" pitchFamily="34" charset="-78"/>
              </a:rPr>
              <a:t>* 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،</a:t>
            </a:r>
            <a:r>
              <a:rPr lang="en-US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ترتیب در</a:t>
            </a:r>
            <a:r>
              <a:rPr lang="ar-SA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Vazir" pitchFamily="34" charset="-78"/>
              </a:rPr>
              <a:t>CSP</a:t>
            </a:r>
            <a:r>
              <a:rPr lang="fa-IR" altLang="en-US" sz="14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)</a:t>
            </a:r>
          </a:p>
          <a:p>
            <a:pPr marL="742950" lvl="1" indent="-285750" algn="r" rtl="1">
              <a:lnSpc>
                <a:spcPct val="150000"/>
              </a:lnSpc>
              <a:buFont typeface="Wingdings" pitchFamily="2" charset="2"/>
              <a:buChar char=""/>
            </a:pP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مقدار یک گره </a:t>
            </a:r>
            <a:r>
              <a:rPr lang="en-US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Min</a:t>
            </a: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همواره رو به کاهش است</a:t>
            </a:r>
            <a:endParaRPr lang="en-US" altLang="en-US" sz="1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Font typeface="Wingdings" pitchFamily="2" charset="2"/>
              <a:buChar char=""/>
            </a:pP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وقتی که مقدار گره </a:t>
            </a:r>
            <a:r>
              <a:rPr lang="en-US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Min</a:t>
            </a: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کمتر از بهترین گزینه موجود برای </a:t>
            </a:r>
            <a:r>
              <a:rPr lang="en-US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Max</a:t>
            </a: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‌های در راه ریشه باشد، می‌توان هرس کرد</a:t>
            </a:r>
          </a:p>
          <a:p>
            <a:pPr marL="742950" lvl="1" indent="-285750" algn="r" rtl="1">
              <a:lnSpc>
                <a:spcPct val="150000"/>
              </a:lnSpc>
              <a:buFont typeface="Wingdings" pitchFamily="2" charset="2"/>
              <a:buChar char=""/>
            </a:pP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بنابراین: </a:t>
            </a:r>
            <a:r>
              <a:rPr lang="fa-IR" altLang="en-US" sz="1400" b="1" dirty="0">
                <a:latin typeface="Vazir" panose="020B0603030804020204" pitchFamily="34" charset="-78"/>
                <a:cs typeface="Vazir" panose="020B0603030804020204" pitchFamily="34" charset="-78"/>
              </a:rPr>
              <a:t>اگر</a:t>
            </a: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تابع ارزیابی برای مقدار گره‌ </a:t>
            </a:r>
            <a:r>
              <a:rPr lang="en-US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Min</a:t>
            </a: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 حد بالا ارائه دهد و این حد بالا کمتر از بهترین گزینه موجود برای </a:t>
            </a:r>
            <a:r>
              <a:rPr lang="en-US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Max</a:t>
            </a: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‌های در راه ریشه باشد، </a:t>
            </a:r>
            <a:r>
              <a:rPr lang="fa-IR" altLang="en-US" sz="1400" b="1" dirty="0">
                <a:latin typeface="Vazir" panose="020B0603030804020204" pitchFamily="34" charset="-78"/>
                <a:cs typeface="Vazir" panose="020B0603030804020204" pitchFamily="34" charset="-78"/>
              </a:rPr>
              <a:t>آنگاه </a:t>
            </a:r>
            <a:r>
              <a:rPr lang="fa-IR" altLang="en-US" sz="1400" dirty="0">
                <a:latin typeface="Vazir" panose="020B0603030804020204" pitchFamily="34" charset="-78"/>
                <a:cs typeface="Vazir" panose="020B0603030804020204" pitchFamily="34" charset="-78"/>
              </a:rPr>
              <a:t>می‌توان هرس کرد</a:t>
            </a:r>
            <a:endParaRPr lang="en-US" altLang="en-US" sz="14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Font typeface="Wingdings" pitchFamily="2" charset="2"/>
              <a:buChar char=""/>
            </a:pPr>
            <a:endParaRPr lang="en-US" altLang="en-US" sz="1400" dirty="0">
              <a:latin typeface="Times New Roman" pitchFamily="18" charset="0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19EB5608-59FF-FCCB-6B8E-5FA8C1478CD6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6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50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officeArt object" descr="کتاب مرجع"/>
          <p:cNvSpPr/>
          <p:nvPr/>
        </p:nvSpPr>
        <p:spPr>
          <a:xfrm>
            <a:off x="2711450" y="161925"/>
            <a:ext cx="3721100" cy="814388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جلسه بعد: عدم قطعیت!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C82AFB5B-461E-E09A-3EBC-74A87D6981ED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5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51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2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12291" name="object 11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6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  <p:sp>
        <p:nvSpPr>
          <p:cNvPr id="12292" name="officeArt object" descr="کتاب مرجع"/>
          <p:cNvSpPr/>
          <p:nvPr/>
        </p:nvSpPr>
        <p:spPr>
          <a:xfrm>
            <a:off x="2193925" y="146201"/>
            <a:ext cx="4756150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بازی‌های جمع صفر (</a:t>
            </a:r>
            <a:r>
              <a:rPr lang="en-US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Zero-Sum</a:t>
            </a:r>
            <a:r>
              <a:rPr lang="fa-IR" alt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sp>
        <p:nvSpPr>
          <p:cNvPr id="12295" name="Rectangle 4"/>
          <p:cNvSpPr/>
          <p:nvPr/>
        </p:nvSpPr>
        <p:spPr>
          <a:xfrm>
            <a:off x="182562" y="2576512"/>
            <a:ext cx="4572000" cy="1612749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342900" lvl="0" indent="-342900" algn="r" rtl="1">
              <a:lnSpc>
                <a:spcPct val="120000"/>
              </a:lnSpc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بازی</a:t>
            </a:r>
            <a:r>
              <a:rPr lang="fa-IR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های </a:t>
            </a:r>
            <a:r>
              <a:rPr lang="fa-IR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عمومی </a:t>
            </a:r>
            <a:r>
              <a:rPr lang="fa-IR" altLang="en-US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(</a:t>
            </a:r>
            <a:r>
              <a:rPr lang="en-US" altLang="en-US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General Games</a:t>
            </a:r>
            <a:r>
              <a:rPr lang="fa-IR" altLang="en-US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r>
              <a:rPr lang="ar-SA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:</a:t>
            </a:r>
            <a:endParaRPr lang="en-US" altLang="en-US" sz="12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742950" lvl="1" indent="-28575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عامل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ها 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سودمندی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مستقل دارند</a:t>
            </a:r>
            <a:r>
              <a:rPr lang="fa-IR" altLang="en-US" sz="13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(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ارزش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خروجی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ها)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  <a:p>
            <a:pPr marL="742950" lvl="1" indent="-28575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همکاری، بی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توجهی، رقابت و دیگر شرایط همگی ممکن است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  <a:p>
            <a:pPr marL="742950" lvl="1" indent="-28575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اطلاعات بیشتر در بخش 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بازی‌های 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جمع غیر صفر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12296" name="Rectangle 5"/>
          <p:cNvSpPr/>
          <p:nvPr/>
        </p:nvSpPr>
        <p:spPr>
          <a:xfrm>
            <a:off x="4495800" y="2571750"/>
            <a:ext cx="4572000" cy="16127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342900" marR="0" lvl="0" indent="-342900" algn="r" rtl="1">
              <a:lnSpc>
                <a:spcPct val="120000"/>
              </a:lnSpc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"/>
            </a:pPr>
            <a:r>
              <a:rPr lang="ar-SA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بازی</a:t>
            </a:r>
            <a:r>
              <a:rPr lang="fa-IR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های جمع صفر</a:t>
            </a:r>
            <a:r>
              <a:rPr lang="fa-IR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 (</a:t>
            </a:r>
            <a:r>
              <a:rPr lang="en-US" altLang="en-US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Zero-Sum</a:t>
            </a:r>
            <a:r>
              <a:rPr lang="fa-IR" altLang="en-US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</a:t>
            </a:r>
            <a:r>
              <a:rPr lang="ar-SA" altLang="en-US" sz="14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:</a:t>
            </a:r>
            <a:endParaRPr lang="en-US" altLang="en-US" sz="1200" dirty="0">
              <a:solidFill>
                <a:srgbClr val="000000"/>
              </a:solidFill>
              <a:latin typeface="Helvetica Neue" charset="0"/>
              <a:cs typeface="Helvetica Neue"/>
            </a:endParaRPr>
          </a:p>
          <a:p>
            <a:pPr marL="742950" marR="0" lvl="1" indent="-28575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عامل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ها سود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مندی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متضاد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دارند</a:t>
            </a:r>
            <a:r>
              <a:rPr lang="fa-IR" altLang="en-US" sz="13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(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ارزش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خروجی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‌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ها)</a:t>
            </a:r>
            <a:endParaRPr lang="en-US" altLang="en-US" sz="1200" dirty="0">
              <a:solidFill>
                <a:srgbClr val="000000"/>
              </a:solidFill>
              <a:latin typeface="Helvetica Neue" charset="0"/>
              <a:cs typeface="Helvetica Neue"/>
            </a:endParaRPr>
          </a:p>
          <a:p>
            <a:pPr marL="742950" marR="0" lvl="1" indent="-28575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می‌توانیم فرض کنیم که ارزشی (سومندی) وجود دارد 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که یکی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آن را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بیشینه و 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دیگری آن را</a:t>
            </a: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کمینه</a:t>
            </a:r>
            <a:r>
              <a:rPr lang="fa-IR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می‌‌کند</a:t>
            </a:r>
            <a:endParaRPr lang="en-US" altLang="en-US" sz="1200" dirty="0">
              <a:solidFill>
                <a:srgbClr val="000000"/>
              </a:solidFill>
              <a:latin typeface="Helvetica Neue" charset="0"/>
              <a:cs typeface="Helvetica Neue"/>
            </a:endParaRPr>
          </a:p>
          <a:p>
            <a:pPr marL="742950" marR="0" lvl="1" indent="-28575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ar-SA" altLang="en-US" sz="13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خصمانه، رقابت خالص</a:t>
            </a:r>
            <a:endParaRPr lang="en-US" altLang="en-US" sz="1200" dirty="0">
              <a:solidFill>
                <a:srgbClr val="000000"/>
              </a:solidFill>
              <a:latin typeface="Helvetica Neue" charset="0"/>
              <a:cs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35EC1-149D-2308-5F79-34249513CD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9" t="7748" r="13339" b="21852"/>
          <a:stretch/>
        </p:blipFill>
        <p:spPr>
          <a:xfrm>
            <a:off x="5638800" y="842741"/>
            <a:ext cx="2441992" cy="1657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8BF06A-351E-D7BE-8898-19FC02ABA2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7038" r="10197" b="11481"/>
          <a:stretch/>
        </p:blipFill>
        <p:spPr>
          <a:xfrm>
            <a:off x="1790007" y="955443"/>
            <a:ext cx="2118694" cy="1553709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26A82D13-A1DC-2892-5ECC-ED495C59D5E5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object 2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5124" name="object 3"/>
          <p:cNvSpPr/>
          <p:nvPr/>
        </p:nvSpPr>
        <p:spPr>
          <a:xfrm>
            <a:off x="4483100" y="1066800"/>
            <a:ext cx="177800" cy="19685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5125" name="object 6"/>
          <p:cNvSpPr/>
          <p:nvPr/>
        </p:nvSpPr>
        <p:spPr>
          <a:xfrm>
            <a:off x="3761509" y="1056163"/>
            <a:ext cx="4861791" cy="3231654"/>
          </a:xfrm>
          <a:prstGeom prst="rect">
            <a:avLst/>
          </a:prstGeom>
          <a:noFill/>
          <a:ln>
            <a:noFill/>
            <a:round/>
          </a:ln>
        </p:spPr>
        <p:txBody>
          <a:bodyPr wrap="square"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r>
              <a:rPr lang="ar-SA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چکرز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(</a:t>
            </a:r>
            <a:r>
              <a:rPr lang="en-US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Checkers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: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در سال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1950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،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اولین بازیکن کامپیوتری.</a:t>
            </a:r>
            <a:b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</a:b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در سال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1994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،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اولین قهرمان کامپیوتری: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چینوک دوره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قهرمانی</a:t>
            </a:r>
            <a:b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</a:b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40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ساله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‌‌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قهرمان انسانی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"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ماریون تینسلی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"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را پایان داد.</a:t>
            </a:r>
            <a:b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</a:b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در سال 2007،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چکرز حل شد!</a:t>
            </a: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0070C0"/>
              </a:solidFill>
              <a:latin typeface="Vazir" pitchFamily="34" charset="-78"/>
              <a:cs typeface="Vazir" pitchFamily="34" charset="-78"/>
            </a:endParaRP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شطرنج (</a:t>
            </a:r>
            <a:r>
              <a:rPr lang="en-US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Chess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: در سال 1997، دیپ بلو (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Deep Blue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 قهرمان انسانی "گری کاسپاروف" را در یک مسابقه‌ شش مرحله‌ای شکست داد.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دیپ بلو 200 میلیون موقعیت در ثانیه را آزمایش کرد، از ارزیابی پیچیده و روش‌های افشا نشده‌ای برای گسترش برخی خطوط جستجو تا 40 حرکت استفاده کرد. برنامه‌های فعلی حتی بهتر هستند، اگرچه به اندازه دیپ بلو تاریخ‌ ساز نیستند.</a:t>
            </a: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0070C0"/>
              </a:solidFill>
              <a:latin typeface="Vazir" pitchFamily="34" charset="-78"/>
              <a:cs typeface="Vazir" pitchFamily="34" charset="-78"/>
            </a:endParaRP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گو (</a:t>
            </a:r>
            <a:r>
              <a:rPr lang="en-US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Go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: در گو،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!300 &lt; b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برنامه‌های کلاسیک از پایگاه دانش‌های الگو استفاده می‌کنند، ولی پیشرفت‌های بزرگ اخیر از روش‌های گسترش مونت کارلو (تصادفی) استفاده می‌کنند. </a:t>
            </a:r>
            <a:endParaRPr lang="en-US" altLang="en-US" sz="1400" dirty="0">
              <a:solidFill>
                <a:srgbClr val="0070C0"/>
              </a:solidFill>
              <a:latin typeface="Vazir" pitchFamily="34" charset="-78"/>
              <a:cs typeface="Vazir" pitchFamily="34" charset="-78"/>
            </a:endParaRPr>
          </a:p>
        </p:txBody>
      </p:sp>
      <p:sp>
        <p:nvSpPr>
          <p:cNvPr id="5127" name="officeArt object" descr="کتاب مرجع"/>
          <p:cNvSpPr/>
          <p:nvPr/>
        </p:nvSpPr>
        <p:spPr>
          <a:xfrm>
            <a:off x="2545556" y="180182"/>
            <a:ext cx="4052887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 eaLnBrk="1" hangingPunct="1">
              <a:buFont typeface="Calibri" pitchFamily="34" charset="0"/>
            </a:pPr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پیشرفته‌ترین روش بازی کردن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275F4EF9-59DA-BC0E-E4AD-5DE6D37A3AA2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B6048633-BF98-E42A-5FDE-8DDBE2CDD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149" y="1299969"/>
            <a:ext cx="3515360" cy="2947740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C1FBFC-A00B-F75E-05C5-3926B4EAB51F}"/>
              </a:ext>
            </a:extLst>
          </p:cNvPr>
          <p:cNvSpPr/>
          <p:nvPr/>
        </p:nvSpPr>
        <p:spPr>
          <a:xfrm>
            <a:off x="846332" y="1306905"/>
            <a:ext cx="943145" cy="272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ABC36-8193-F2F4-723B-1940ED8E5CCF}"/>
              </a:ext>
            </a:extLst>
          </p:cNvPr>
          <p:cNvSpPr/>
          <p:nvPr/>
        </p:nvSpPr>
        <p:spPr>
          <a:xfrm>
            <a:off x="1402625" y="1306905"/>
            <a:ext cx="943145" cy="272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8309C-4F78-A2A0-2A99-803851967351}"/>
              </a:ext>
            </a:extLst>
          </p:cNvPr>
          <p:cNvSpPr/>
          <p:nvPr/>
        </p:nvSpPr>
        <p:spPr>
          <a:xfrm>
            <a:off x="2948328" y="1306905"/>
            <a:ext cx="813181" cy="272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 descr="Amazon.com: WE Games Wood GO Set with Pull Out Drawers -12 in. : Toys &amp;  Games">
            <a:extLst>
              <a:ext uri="{FF2B5EF4-FFF2-40B4-BE49-F238E27FC236}">
                <a16:creationId xmlns:a16="http://schemas.microsoft.com/office/drawing/2014/main" id="{625860A7-3D31-CAA6-34CF-47403DDF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717" y="4268190"/>
            <a:ext cx="868384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B7E23-5F7A-1043-36DA-5F91C0F73061}"/>
              </a:ext>
            </a:extLst>
          </p:cNvPr>
          <p:cNvSpPr/>
          <p:nvPr/>
        </p:nvSpPr>
        <p:spPr>
          <a:xfrm>
            <a:off x="2250531" y="1306905"/>
            <a:ext cx="943145" cy="272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تخته بین‌المللی چکرز.">
            <a:extLst>
              <a:ext uri="{FF2B5EF4-FFF2-40B4-BE49-F238E27FC236}">
                <a16:creationId xmlns:a16="http://schemas.microsoft.com/office/drawing/2014/main" id="{28DA51E9-CE35-1673-5519-3454DC71F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54" y="992982"/>
            <a:ext cx="740939" cy="5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7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object 2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5124" name="object 3"/>
          <p:cNvSpPr/>
          <p:nvPr/>
        </p:nvSpPr>
        <p:spPr>
          <a:xfrm>
            <a:off x="4483100" y="1066800"/>
            <a:ext cx="177800" cy="19685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5125" name="object 6"/>
          <p:cNvSpPr/>
          <p:nvPr/>
        </p:nvSpPr>
        <p:spPr>
          <a:xfrm>
            <a:off x="3761509" y="1056163"/>
            <a:ext cx="4861791" cy="3662541"/>
          </a:xfrm>
          <a:prstGeom prst="rect">
            <a:avLst/>
          </a:prstGeom>
          <a:noFill/>
          <a:ln>
            <a:noFill/>
            <a:round/>
          </a:ln>
        </p:spPr>
        <p:txBody>
          <a:bodyPr wrap="square"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r>
              <a:rPr lang="ar-SA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چکرز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(</a:t>
            </a:r>
            <a:r>
              <a:rPr lang="en-US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Checkers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: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در سال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1950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،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اولین بازیکن کامپیوتری.</a:t>
            </a:r>
            <a:b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</a:b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در سال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1994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،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اولین قهرمان کامپیوتری: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چینوک دوره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‌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قهرمانی</a:t>
            </a:r>
            <a:b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</a:b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40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ساله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‌‌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قهرمان انسانی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"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ماریون تینسلی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"</a:t>
            </a:r>
            <a:r>
              <a:rPr lang="ar-SA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را پایان داد.</a:t>
            </a:r>
            <a:b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</a:b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در سال 2007،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چکرز حل شد!</a:t>
            </a: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0070C0"/>
              </a:solidFill>
              <a:latin typeface="Vazir" pitchFamily="34" charset="-78"/>
              <a:cs typeface="Vazir" pitchFamily="34" charset="-78"/>
            </a:endParaRP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شطرنج (</a:t>
            </a:r>
            <a:r>
              <a:rPr lang="en-US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Chess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: در سال 1997، دیپ </a:t>
            </a:r>
            <a:r>
              <a:rPr lang="fa-IR" altLang="en-US" sz="1400" dirty="0" err="1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بلو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(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Deep Blue by IBM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 قهرمان انسانی "گری کاسپاروف" را در یک مسابقه‌ شش مرحله‌ای شکست داد.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دیپ بلو 200 میلیون موقعیت در ثانیه را آزمایش کرد، از ارزیابی پیچیده و روش‌های افشا نشده‌ای برای گسترش برخی خطوط جستجو تا 40 حرکت استفاده کرد. برنامه‌های فعلی حتی بهتر هستند، اگرچه به اندازه دیپ بلو تاریخ‌ ساز نیستند.</a:t>
            </a: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0070C0"/>
              </a:solidFill>
              <a:latin typeface="Vazir" pitchFamily="34" charset="-78"/>
              <a:cs typeface="Vazir" pitchFamily="34" charset="-78"/>
            </a:endParaRP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گو (</a:t>
            </a:r>
            <a:r>
              <a:rPr lang="en-US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Go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: در گو،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!300 &lt; b 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برنامه‌های کلاسیک از پایگاه دانش‌های الگو استفاده می‌کنند، ولی روش‌های اخیر از تکنیک‌های مونت کارلو (تصادفی) استفاده می‌کنند (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AlphaGo by DeepMind</a:t>
            </a:r>
            <a:r>
              <a:rPr lang="fa-IR" altLang="en-US" sz="1400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). </a:t>
            </a: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endParaRPr lang="fa-IR" altLang="en-US" sz="1400" dirty="0">
              <a:solidFill>
                <a:srgbClr val="0070C0"/>
              </a:solidFill>
              <a:latin typeface="Vazir" pitchFamily="34" charset="-78"/>
              <a:cs typeface="Vazir" pitchFamily="34" charset="-78"/>
            </a:endParaRPr>
          </a:p>
          <a:p>
            <a:pPr marL="285750" lvl="0" indent="-285750" algn="just" rtl="1" eaLnBrk="1" hangingPunct="1">
              <a:buFont typeface="Wingdings" panose="05000000000000000000" pitchFamily="2" charset="2"/>
              <a:buChar char="§"/>
            </a:pPr>
            <a:r>
              <a:rPr lang="fa-IR" altLang="en-US" sz="1400" b="1" dirty="0" err="1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پکمن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 (</a:t>
            </a:r>
            <a:r>
              <a:rPr lang="en-US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Pacman</a:t>
            </a:r>
            <a:r>
              <a:rPr lang="fa-IR" altLang="en-US" sz="1400" b="1" dirty="0">
                <a:solidFill>
                  <a:srgbClr val="0070C0"/>
                </a:solidFill>
                <a:latin typeface="Vazir" pitchFamily="34" charset="-78"/>
                <a:cs typeface="Vazir" pitchFamily="34" charset="-78"/>
              </a:rPr>
              <a:t>)</a:t>
            </a:r>
            <a:endParaRPr lang="en-US" altLang="en-US" sz="1400" b="1" dirty="0">
              <a:solidFill>
                <a:srgbClr val="0070C0"/>
              </a:solidFill>
              <a:latin typeface="Vazir" pitchFamily="34" charset="-78"/>
              <a:cs typeface="Vazir" pitchFamily="34" charset="-78"/>
            </a:endParaRPr>
          </a:p>
        </p:txBody>
      </p:sp>
      <p:sp>
        <p:nvSpPr>
          <p:cNvPr id="5127" name="officeArt object" descr="کتاب مرجع"/>
          <p:cNvSpPr/>
          <p:nvPr/>
        </p:nvSpPr>
        <p:spPr>
          <a:xfrm>
            <a:off x="2545556" y="180182"/>
            <a:ext cx="4052887" cy="8128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 eaLnBrk="1" hangingPunct="1">
              <a:buFont typeface="Calibri" pitchFamily="34" charset="0"/>
            </a:pPr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پیشرفته‌ترین روش بازی کردن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275F4EF9-59DA-BC0E-E4AD-5DE6D37A3AA2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C1FBFC-A00B-F75E-05C5-3926B4EAB51F}"/>
              </a:ext>
            </a:extLst>
          </p:cNvPr>
          <p:cNvSpPr/>
          <p:nvPr/>
        </p:nvSpPr>
        <p:spPr>
          <a:xfrm>
            <a:off x="846332" y="1306905"/>
            <a:ext cx="943145" cy="272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ABC36-8193-F2F4-723B-1940ED8E5CCF}"/>
              </a:ext>
            </a:extLst>
          </p:cNvPr>
          <p:cNvSpPr/>
          <p:nvPr/>
        </p:nvSpPr>
        <p:spPr>
          <a:xfrm>
            <a:off x="1402625" y="1306905"/>
            <a:ext cx="943145" cy="272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8309C-4F78-A2A0-2A99-803851967351}"/>
              </a:ext>
            </a:extLst>
          </p:cNvPr>
          <p:cNvSpPr/>
          <p:nvPr/>
        </p:nvSpPr>
        <p:spPr>
          <a:xfrm>
            <a:off x="2948328" y="1306905"/>
            <a:ext cx="813181" cy="272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B7E23-5F7A-1043-36DA-5F91C0F73061}"/>
              </a:ext>
            </a:extLst>
          </p:cNvPr>
          <p:cNvSpPr/>
          <p:nvPr/>
        </p:nvSpPr>
        <p:spPr>
          <a:xfrm>
            <a:off x="2250531" y="1306905"/>
            <a:ext cx="943145" cy="272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7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83980A-971C-1A05-732C-57FED6D1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527191"/>
            <a:ext cx="3515360" cy="2947740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B78D0E-89AC-0D9C-806A-F13D69A310E4}"/>
              </a:ext>
            </a:extLst>
          </p:cNvPr>
          <p:cNvSpPr/>
          <p:nvPr/>
        </p:nvSpPr>
        <p:spPr>
          <a:xfrm>
            <a:off x="2854579" y="1534127"/>
            <a:ext cx="813181" cy="272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F695D6-040B-C40B-2B23-5E581EB86A05}"/>
              </a:ext>
            </a:extLst>
          </p:cNvPr>
          <p:cNvGrpSpPr/>
          <p:nvPr/>
        </p:nvGrpSpPr>
        <p:grpSpPr>
          <a:xfrm>
            <a:off x="2277927" y="2148567"/>
            <a:ext cx="652688" cy="852494"/>
            <a:chOff x="2371676" y="1893927"/>
            <a:chExt cx="652688" cy="85249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371246-ED36-1254-3FFB-55CBDADE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1840" y="1893927"/>
              <a:ext cx="485779" cy="85249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4EB05E-CA95-DD5D-74CF-652DE969A817}"/>
                </a:ext>
              </a:extLst>
            </p:cNvPr>
            <p:cNvSpPr/>
            <p:nvPr/>
          </p:nvSpPr>
          <p:spPr>
            <a:xfrm>
              <a:off x="2866111" y="2166937"/>
              <a:ext cx="158253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624BF2-0CA4-C09F-44C9-B42A8A28DA6C}"/>
                </a:ext>
              </a:extLst>
            </p:cNvPr>
            <p:cNvSpPr/>
            <p:nvPr/>
          </p:nvSpPr>
          <p:spPr>
            <a:xfrm>
              <a:off x="2371676" y="2166937"/>
              <a:ext cx="158253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9383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ED6C7-4535-36DB-11FB-0D7A968375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4" t="12963" r="13339" b="20370"/>
          <a:stretch/>
        </p:blipFill>
        <p:spPr>
          <a:xfrm>
            <a:off x="304800" y="1145571"/>
            <a:ext cx="3166730" cy="1979206"/>
          </a:xfrm>
          <a:prstGeom prst="rect">
            <a:avLst/>
          </a:prstGeom>
        </p:spPr>
      </p:pic>
      <p:sp>
        <p:nvSpPr>
          <p:cNvPr id="11268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eaLnBrk="1" hangingPunct="1">
              <a:buFont typeface="Calibri" pitchFamily="34" charset="0"/>
            </a:pPr>
            <a:endParaRPr lang="en-US" altLang="en-US"/>
          </a:p>
        </p:txBody>
      </p:sp>
      <p:sp>
        <p:nvSpPr>
          <p:cNvPr id="11269" name="object 7"/>
          <p:cNvSpPr/>
          <p:nvPr/>
        </p:nvSpPr>
        <p:spPr>
          <a:xfrm>
            <a:off x="1600200" y="1126521"/>
            <a:ext cx="7023100" cy="3986669"/>
          </a:xfrm>
          <a:prstGeom prst="rect">
            <a:avLst/>
          </a:prstGeom>
          <a:noFill/>
          <a:ln>
            <a:noFill/>
            <a:round/>
          </a:ln>
        </p:spPr>
        <p:txBody>
          <a:bodyPr wrap="square"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342900" lvl="0" indent="-342900" algn="r" rtl="1">
              <a:lnSpc>
                <a:spcPct val="120000"/>
              </a:lnSpc>
              <a:spcAft>
                <a:spcPts val="1200"/>
              </a:spcAft>
              <a:buClr>
                <a:srgbClr val="0070C0"/>
              </a:buClr>
              <a:buFont typeface="Wingdings" pitchFamily="2" charset="2"/>
              <a:buChar char=""/>
            </a:pPr>
            <a:r>
              <a:rPr lang="fa-IR" altLang="en-US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فرمول‌بندی‌</a:t>
            </a:r>
            <a:r>
              <a:rPr lang="ar-SA" altLang="en-US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های </a:t>
            </a:r>
            <a:r>
              <a:rPr lang="fa-IR" altLang="en-US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زیادی ممکن است</a:t>
            </a:r>
            <a:r>
              <a:rPr lang="ar-SA" altLang="en-US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، </a:t>
            </a:r>
            <a:r>
              <a:rPr lang="fa-IR" altLang="en-US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به طور مثال</a:t>
            </a:r>
            <a:r>
              <a:rPr lang="ar-SA" altLang="en-US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:</a:t>
            </a:r>
            <a:r>
              <a:rPr lang="ar-SA" altLang="en-US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endParaRPr lang="en-US" altLang="en-US" sz="16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800100" lvl="1" indent="-34290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حالت‌ها: 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  <a:cs typeface="Vazir" pitchFamily="34" charset="-78"/>
              </a:rPr>
              <a:t>S(start at s</a:t>
            </a:r>
            <a:r>
              <a:rPr lang="en-US" altLang="en-US" sz="1600" baseline="-25000" dirty="0">
                <a:solidFill>
                  <a:srgbClr val="000000"/>
                </a:solidFill>
                <a:latin typeface="Roboto" charset="0"/>
                <a:cs typeface="Vazir" pitchFamily="34" charset="-78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  <a:cs typeface="Vazir" pitchFamily="34" charset="-78"/>
              </a:rPr>
              <a:t>)</a:t>
            </a:r>
            <a:endParaRPr lang="en-US" altLang="en-US" sz="1600" dirty="0">
              <a:solidFill>
                <a:srgbClr val="000000"/>
              </a:solidFill>
              <a:latin typeface="Helvetica Neue" charset="0"/>
            </a:endParaRPr>
          </a:p>
          <a:p>
            <a:pPr marL="800100" lvl="1" indent="-34290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بازیکنان: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  <a:cs typeface="Vazir" pitchFamily="34" charset="-78"/>
              </a:rPr>
              <a:t>P ={1…N} </a:t>
            </a:r>
            <a:r>
              <a:rPr lang="en-US" altLang="en-US" sz="16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fa-IR" altLang="en-US" sz="16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(معمولا به صورت نوبتی)</a:t>
            </a:r>
            <a:endParaRPr lang="en-US" altLang="en-US" sz="16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  <a:p>
            <a:pPr marL="800100" lvl="1" indent="-34290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اعمال: 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  <a:cs typeface="Vazir" pitchFamily="34" charset="-78"/>
              </a:rPr>
              <a:t>A</a:t>
            </a: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(ممکن است به بازیکن / حالت بستگی داشته باشد)</a:t>
            </a:r>
            <a:endParaRPr lang="en-US" altLang="en-US" sz="1600" dirty="0">
              <a:solidFill>
                <a:srgbClr val="000000"/>
              </a:solidFill>
              <a:latin typeface="Helvetica Neue" charset="0"/>
            </a:endParaRPr>
          </a:p>
          <a:p>
            <a:pPr marL="800100" lvl="1" indent="-34290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تابع انتقال </a:t>
            </a:r>
            <a:r>
              <a:rPr lang="fa-IR" alt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Transition Function</a:t>
            </a:r>
            <a:r>
              <a:rPr lang="fa-IR" alt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):</a:t>
            </a: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Roboto" charset="0"/>
              </a:rPr>
              <a:t>SxA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  <a:cs typeface="Arial" pitchFamily="34" charset="0"/>
              </a:rPr>
              <a:t>→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</a:rPr>
              <a:t> S</a:t>
            </a:r>
            <a:endParaRPr lang="en-US" altLang="en-US" sz="1600" dirty="0">
              <a:solidFill>
                <a:srgbClr val="000000"/>
              </a:solidFill>
              <a:latin typeface="Helvetica Neue" charset="0"/>
            </a:endParaRPr>
          </a:p>
          <a:p>
            <a:pPr marL="800100" lvl="1" indent="-34290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آزمون پایانی </a:t>
            </a:r>
            <a:r>
              <a:rPr lang="fa-IR" alt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Terminal Test</a:t>
            </a:r>
            <a:r>
              <a:rPr lang="fa-IR" alt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):</a:t>
            </a:r>
            <a:r>
              <a:rPr lang="fa-IR" altLang="en-US" sz="1600" dirty="0">
                <a:solidFill>
                  <a:srgbClr val="000000"/>
                </a:solidFill>
                <a:latin typeface="Vazir" pitchFamily="34" charset="-78"/>
                <a:cs typeface="Vazir" pitchFamily="34" charset="-78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Vazir" pitchFamily="34" charset="-78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</a:rPr>
              <a:t>S 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  <a:cs typeface="Arial" pitchFamily="34" charset="0"/>
              </a:rPr>
              <a:t>→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</a:rPr>
              <a:t> {</a:t>
            </a:r>
            <a:r>
              <a:rPr lang="en-US" altLang="en-US" sz="1600" dirty="0" err="1">
                <a:solidFill>
                  <a:srgbClr val="000000"/>
                </a:solidFill>
                <a:latin typeface="Roboto" charset="0"/>
              </a:rPr>
              <a:t>t,f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</a:rPr>
              <a:t>}			</a:t>
            </a:r>
            <a:endParaRPr lang="en-US" altLang="en-US" sz="1600" dirty="0">
              <a:solidFill>
                <a:srgbClr val="000000"/>
              </a:solidFill>
              <a:latin typeface="Helvetica Neue" charset="0"/>
            </a:endParaRPr>
          </a:p>
          <a:p>
            <a:pPr marL="800100" lvl="1" indent="-342900" algn="r" rtl="1"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سودمندی پایانی </a:t>
            </a:r>
            <a:r>
              <a:rPr lang="fa-IR" alt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Terminal Utilities</a:t>
            </a:r>
            <a:r>
              <a:rPr lang="fa-IR" altLang="en-US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itchFamily="34" charset="-78"/>
              </a:rPr>
              <a:t>):</a:t>
            </a:r>
            <a:r>
              <a:rPr lang="fa-IR" altLang="en-US" sz="1600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Roboto" charset="0"/>
              </a:rPr>
              <a:t>SxP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  <a:cs typeface="Arial" pitchFamily="34" charset="0"/>
              </a:rPr>
              <a:t>→</a:t>
            </a:r>
            <a:r>
              <a:rPr lang="en-US" altLang="en-US" sz="1600" dirty="0">
                <a:solidFill>
                  <a:srgbClr val="000000"/>
                </a:solidFill>
                <a:latin typeface="Roboto" charset="0"/>
              </a:rPr>
              <a:t> R</a:t>
            </a:r>
            <a:r>
              <a:rPr lang="fa-IR" altLang="en-US" sz="1400" dirty="0">
                <a:solidFill>
                  <a:srgbClr val="000000"/>
                </a:solidFill>
                <a:latin typeface="Roboto" charset="0"/>
              </a:rPr>
              <a:t>	</a:t>
            </a:r>
          </a:p>
          <a:p>
            <a:pPr marL="342900" lvl="0" indent="-34290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endParaRPr lang="fa-IR" altLang="en-US" sz="1400" dirty="0">
              <a:solidFill>
                <a:srgbClr val="000000"/>
              </a:solidFill>
              <a:latin typeface="Roboto" charset="0"/>
            </a:endParaRPr>
          </a:p>
          <a:p>
            <a:pPr marL="342900" lvl="0" indent="-342900" algn="r" rtl="1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"/>
            </a:pPr>
            <a:r>
              <a:rPr lang="fa-IR" altLang="en-US" sz="16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راه‌حل برای یک بازیکن یک </a:t>
            </a:r>
            <a:r>
              <a:rPr lang="fa-IR" altLang="en-US" sz="1600" dirty="0">
                <a:solidFill>
                  <a:srgbClr val="C00000"/>
                </a:solidFill>
                <a:latin typeface="Helvetica Neue" charset="0"/>
                <a:cs typeface="Vazir" pitchFamily="34" charset="-78"/>
              </a:rPr>
              <a:t>سیاست </a:t>
            </a:r>
            <a:r>
              <a:rPr lang="fa-IR" altLang="en-US" sz="1600" dirty="0">
                <a:solidFill>
                  <a:srgbClr val="0070C0"/>
                </a:solidFill>
                <a:latin typeface="Helvetica Neue" charset="0"/>
                <a:cs typeface="Vazir" pitchFamily="34" charset="-78"/>
              </a:rPr>
              <a:t>است</a:t>
            </a:r>
            <a:r>
              <a:rPr lang="fa-IR" altLang="en-US" sz="1600" dirty="0">
                <a:solidFill>
                  <a:srgbClr val="0070C0"/>
                </a:solidFill>
                <a:latin typeface="Roboto" charset="0"/>
                <a:cs typeface="Vazir" pitchFamily="34" charset="-78"/>
              </a:rPr>
              <a:t>:   </a:t>
            </a:r>
            <a:r>
              <a:rPr lang="en-US" altLang="en-US" sz="1600" dirty="0">
                <a:solidFill>
                  <a:srgbClr val="0070C0"/>
                </a:solidFill>
                <a:latin typeface="Roboto" charset="0"/>
                <a:cs typeface="Vazir" pitchFamily="34" charset="-78"/>
              </a:rPr>
              <a:t>S </a:t>
            </a:r>
            <a:r>
              <a:rPr lang="en-US" altLang="en-US" sz="1600" dirty="0">
                <a:solidFill>
                  <a:srgbClr val="0070C0"/>
                </a:solidFill>
                <a:latin typeface="Roboto" charset="0"/>
                <a:cs typeface="Arial" pitchFamily="34" charset="0"/>
              </a:rPr>
              <a:t>→</a:t>
            </a:r>
            <a:r>
              <a:rPr lang="en-US" altLang="en-US" sz="1600" dirty="0">
                <a:solidFill>
                  <a:srgbClr val="0070C0"/>
                </a:solidFill>
                <a:latin typeface="Roboto" charset="0"/>
                <a:cs typeface="Vazir" pitchFamily="34" charset="-78"/>
              </a:rPr>
              <a:t> A</a:t>
            </a:r>
            <a:r>
              <a:rPr lang="en-US" altLang="en-US" sz="1400" dirty="0">
                <a:solidFill>
                  <a:srgbClr val="0070C0"/>
                </a:solidFill>
                <a:latin typeface="Vazir" pitchFamily="34" charset="-78"/>
              </a:rPr>
              <a:t>	</a:t>
            </a:r>
            <a:endParaRPr lang="en-US" altLang="en-US" sz="1200" dirty="0">
              <a:solidFill>
                <a:srgbClr val="000000"/>
              </a:solidFill>
              <a:latin typeface="Helvetica Neue" charset="0"/>
            </a:endParaRPr>
          </a:p>
          <a:p>
            <a:pPr marL="342900" lvl="0" indent="-342900" algn="r" rtl="1">
              <a:lnSpc>
                <a:spcPct val="120000"/>
              </a:lnSpc>
              <a:spcAft>
                <a:spcPts val="1200"/>
              </a:spcAft>
              <a:buFont typeface="Calibri" pitchFamily="34" charset="0"/>
            </a:pPr>
            <a:r>
              <a:rPr lang="en-US" altLang="en-US" sz="1400" dirty="0">
                <a:solidFill>
                  <a:srgbClr val="000000"/>
                </a:solidFill>
                <a:latin typeface="Roboto" charset="0"/>
              </a:rPr>
              <a:t>	</a:t>
            </a:r>
            <a:endParaRPr lang="fa-IR" altLang="en-US" sz="1400" dirty="0">
              <a:solidFill>
                <a:srgbClr val="000000"/>
              </a:solidFill>
              <a:latin typeface="Roboto" charset="0"/>
            </a:endParaRPr>
          </a:p>
        </p:txBody>
      </p:sp>
      <p:sp>
        <p:nvSpPr>
          <p:cNvPr id="11271" name="officeArt object" descr="کتاب مرجع"/>
          <p:cNvSpPr/>
          <p:nvPr/>
        </p:nvSpPr>
        <p:spPr>
          <a:xfrm>
            <a:off x="2057400" y="180975"/>
            <a:ext cx="4594225" cy="814388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50800" tIns="50800" rIns="50800" bIns="5080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 algn="ctr" rtl="1"/>
            <a:r>
              <a:rPr lang="fa-IR" altLang="en-US" sz="2400" b="1" dirty="0">
                <a:solidFill>
                  <a:srgbClr val="000000"/>
                </a:solidFill>
                <a:latin typeface="Helvetica Neue" charset="0"/>
                <a:cs typeface="Vazir" pitchFamily="34" charset="-78"/>
              </a:rPr>
              <a:t>بازی‌های قطعی با سودمندی نهایی</a:t>
            </a:r>
            <a:endParaRPr lang="en-US" altLang="en-US" sz="1100" dirty="0">
              <a:solidFill>
                <a:srgbClr val="000000"/>
              </a:solidFill>
              <a:latin typeface="Helvetica Neue" charset="0"/>
              <a:cs typeface="Vazir" pitchFamily="34" charset="-78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11A55D6-84D9-6E40-9A02-46B0D49027DA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6"/>
          <p:cNvSpPr/>
          <p:nvPr/>
        </p:nvSpPr>
        <p:spPr>
          <a:xfrm>
            <a:off x="8623300" y="4651375"/>
            <a:ext cx="215900" cy="134652"/>
          </a:xfrm>
          <a:prstGeom prst="rect">
            <a:avLst/>
          </a:prstGeom>
          <a:noFill/>
          <a:ln>
            <a:noFill/>
            <a:round/>
          </a:ln>
        </p:spPr>
        <p:txBody>
          <a:bodyPr lIns="0" tIns="0" rIns="0" bIns="0">
            <a:sp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ru-RU" altLang="en-US" sz="18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</a:defRPr>
            </a:lvl5pPr>
          </a:lstStyle>
          <a:p>
            <a:pPr marL="0" lvl="0" indent="0">
              <a:lnSpc>
                <a:spcPts val="1000"/>
              </a:lnSpc>
            </a:pPr>
            <a:r>
              <a:rPr lang="fa-IR" altLang="en-US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9</a:t>
            </a:r>
            <a:endParaRPr lang="en-US" altLang="en-US"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3.14"/>
  <p:tag name="AS_TITLE" val="Aspose.Slides for .NET 2.0"/>
  <p:tag name="AS_VERSION" val="2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7420</TotalTime>
  <Words>2669</Words>
  <Application>Microsoft Office PowerPoint</Application>
  <PresentationFormat>On-screen Show (16:9)</PresentationFormat>
  <Paragraphs>447</Paragraphs>
  <Slides>51</Slides>
  <Notes>18</Notes>
  <HiddenSlides>0</HiddenSlides>
  <MMClips>10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Roboto</vt:lpstr>
      <vt:lpstr>Vazir</vt:lpstr>
      <vt:lpstr>Arial</vt:lpstr>
      <vt:lpstr>Times New Roman</vt:lpstr>
      <vt:lpstr>Calibri</vt:lpstr>
      <vt:lpstr>Wingdings</vt:lpstr>
      <vt:lpstr>Helvetica Neue</vt:lpstr>
      <vt:lpstr>Cambria Math</vt:lpstr>
      <vt:lpstr>Theme Office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Mahdi Javanmardi</dc:creator>
  <cp:lastModifiedBy>Mahdi Javanmardi</cp:lastModifiedBy>
  <cp:revision>172</cp:revision>
  <dcterms:modified xsi:type="dcterms:W3CDTF">2024-10-13T07:46:58Z</dcterms:modified>
</cp:coreProperties>
</file>